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308" r:id="rId4"/>
    <p:sldId id="259" r:id="rId5"/>
    <p:sldId id="295" r:id="rId6"/>
    <p:sldId id="297" r:id="rId7"/>
    <p:sldId id="300" r:id="rId8"/>
    <p:sldId id="306" r:id="rId9"/>
    <p:sldId id="279" r:id="rId10"/>
    <p:sldId id="305" r:id="rId11"/>
    <p:sldId id="310" r:id="rId12"/>
    <p:sldId id="286" r:id="rId13"/>
    <p:sldId id="271" r:id="rId14"/>
    <p:sldId id="303" r:id="rId15"/>
    <p:sldId id="304" r:id="rId16"/>
    <p:sldId id="292" r:id="rId17"/>
    <p:sldId id="284" r:id="rId18"/>
    <p:sldId id="288" r:id="rId19"/>
    <p:sldId id="289" r:id="rId20"/>
    <p:sldId id="278" r:id="rId21"/>
    <p:sldId id="261" r:id="rId22"/>
    <p:sldId id="262" r:id="rId23"/>
    <p:sldId id="301" r:id="rId24"/>
    <p:sldId id="264" r:id="rId25"/>
    <p:sldId id="265" r:id="rId26"/>
    <p:sldId id="266" r:id="rId27"/>
    <p:sldId id="309" r:id="rId28"/>
    <p:sldId id="290" r:id="rId29"/>
    <p:sldId id="298" r:id="rId30"/>
    <p:sldId id="269" r:id="rId31"/>
    <p:sldId id="276" r:id="rId32"/>
    <p:sldId id="302" r:id="rId33"/>
    <p:sldId id="311" r:id="rId34"/>
  </p:sldIdLst>
  <p:sldSz cx="9144000" cy="6858000" type="screen4x3"/>
  <p:notesSz cx="6934200" cy="9220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59" autoAdjust="0"/>
  </p:normalViewPr>
  <p:slideViewPr>
    <p:cSldViewPr>
      <p:cViewPr>
        <p:scale>
          <a:sx n="69" d="100"/>
          <a:sy n="69" d="100"/>
        </p:scale>
        <p:origin x="-1560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C21C1-CF1B-429B-BA9B-A6D0BB4684C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7A6660D-E22B-42E8-B088-303B3352BB1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dirty="0" smtClean="0"/>
            <a:t>Fitness</a:t>
          </a:r>
          <a:endParaRPr lang="en-CA" dirty="0"/>
        </a:p>
      </dgm:t>
    </dgm:pt>
    <dgm:pt modelId="{F582EF44-FC48-49B8-87F4-9CC95A2A99DA}" type="parTrans" cxnId="{A44570E7-87A0-49A2-87CF-253A56AFAA25}">
      <dgm:prSet/>
      <dgm:spPr/>
      <dgm:t>
        <a:bodyPr/>
        <a:lstStyle/>
        <a:p>
          <a:endParaRPr lang="en-CA"/>
        </a:p>
      </dgm:t>
    </dgm:pt>
    <dgm:pt modelId="{05F88DFF-E194-4CFD-A8FD-400851AEA9FA}" type="sibTrans" cxnId="{A44570E7-87A0-49A2-87CF-253A56AFAA25}">
      <dgm:prSet/>
      <dgm:spPr/>
      <dgm:t>
        <a:bodyPr/>
        <a:lstStyle/>
        <a:p>
          <a:endParaRPr lang="en-CA"/>
        </a:p>
      </dgm:t>
    </dgm:pt>
    <dgm:pt modelId="{4BE70C77-0986-4AA5-8883-322E218618D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1800" b="1" dirty="0" smtClean="0"/>
            <a:t>Frequency</a:t>
          </a:r>
        </a:p>
        <a:p>
          <a:r>
            <a:rPr lang="en-CA" sz="1800" b="1" dirty="0" smtClean="0"/>
            <a:t>e.g.., 4X/week</a:t>
          </a:r>
        </a:p>
      </dgm:t>
    </dgm:pt>
    <dgm:pt modelId="{49D50C3D-FF0D-4012-B9BA-516C8F4148E4}" type="parTrans" cxnId="{6EE72E69-24E6-47B0-B93D-1083867690E4}">
      <dgm:prSet/>
      <dgm:spPr/>
      <dgm:t>
        <a:bodyPr/>
        <a:lstStyle/>
        <a:p>
          <a:endParaRPr lang="en-CA"/>
        </a:p>
      </dgm:t>
    </dgm:pt>
    <dgm:pt modelId="{322E9CA8-4C1B-4E1E-AB51-CDD210FA9F71}" type="sibTrans" cxnId="{6EE72E69-24E6-47B0-B93D-1083867690E4}">
      <dgm:prSet/>
      <dgm:spPr/>
      <dgm:t>
        <a:bodyPr/>
        <a:lstStyle/>
        <a:p>
          <a:endParaRPr lang="en-CA"/>
        </a:p>
      </dgm:t>
    </dgm:pt>
    <dgm:pt modelId="{5C28C851-09A0-4651-B21A-6E0CCED7488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1800" b="1" dirty="0" smtClean="0"/>
            <a:t>Intensity</a:t>
          </a:r>
        </a:p>
        <a:p>
          <a:r>
            <a:rPr lang="en-CA" sz="1800" b="1" dirty="0" smtClean="0"/>
            <a:t>e.g., moderate</a:t>
          </a:r>
          <a:endParaRPr lang="en-CA" sz="1800" b="1" dirty="0"/>
        </a:p>
      </dgm:t>
    </dgm:pt>
    <dgm:pt modelId="{EC25DB67-4698-46E0-BA79-43BE74C36D9C}" type="parTrans" cxnId="{7147889E-0C63-4402-B9DE-03F6ABDCBD16}">
      <dgm:prSet/>
      <dgm:spPr/>
      <dgm:t>
        <a:bodyPr/>
        <a:lstStyle/>
        <a:p>
          <a:endParaRPr lang="en-CA"/>
        </a:p>
      </dgm:t>
    </dgm:pt>
    <dgm:pt modelId="{B605DF55-F55C-45E7-AF95-3F63A8F5337F}" type="sibTrans" cxnId="{7147889E-0C63-4402-B9DE-03F6ABDCBD16}">
      <dgm:prSet/>
      <dgm:spPr/>
      <dgm:t>
        <a:bodyPr/>
        <a:lstStyle/>
        <a:p>
          <a:endParaRPr lang="en-CA"/>
        </a:p>
      </dgm:t>
    </dgm:pt>
    <dgm:pt modelId="{62FACC53-E61B-4D14-BDFD-ADBB48CB63B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1800" b="1" dirty="0" smtClean="0"/>
            <a:t>Duration</a:t>
          </a:r>
        </a:p>
        <a:p>
          <a:r>
            <a:rPr lang="en-CA" sz="1800" b="1" dirty="0" smtClean="0"/>
            <a:t>e.g.,</a:t>
          </a:r>
        </a:p>
        <a:p>
          <a:r>
            <a:rPr lang="en-CA" sz="1800" b="1" dirty="0" smtClean="0"/>
            <a:t> 60 minutes</a:t>
          </a:r>
          <a:endParaRPr lang="en-CA" sz="1800" b="1" dirty="0"/>
        </a:p>
      </dgm:t>
    </dgm:pt>
    <dgm:pt modelId="{FE1B1FD0-DC75-4669-B3BB-F8FF1DD2B435}" type="parTrans" cxnId="{FD381905-053B-4FB1-B677-F651DF57FBA6}">
      <dgm:prSet/>
      <dgm:spPr/>
      <dgm:t>
        <a:bodyPr/>
        <a:lstStyle/>
        <a:p>
          <a:endParaRPr lang="en-CA"/>
        </a:p>
      </dgm:t>
    </dgm:pt>
    <dgm:pt modelId="{8EBD2307-D3A9-44DD-9ECC-27A44AD8B93F}" type="sibTrans" cxnId="{FD381905-053B-4FB1-B677-F651DF57FBA6}">
      <dgm:prSet/>
      <dgm:spPr/>
      <dgm:t>
        <a:bodyPr/>
        <a:lstStyle/>
        <a:p>
          <a:endParaRPr lang="en-CA"/>
        </a:p>
      </dgm:t>
    </dgm:pt>
    <dgm:pt modelId="{9AC56DF0-777A-4AE3-8AEC-F7C9701E24EA}" type="pres">
      <dgm:prSet presAssocID="{88CC21C1-CF1B-429B-BA9B-A6D0BB4684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5ED52FB-3064-43E3-BE2B-8B48317040CF}" type="pres">
      <dgm:prSet presAssocID="{77A6660D-E22B-42E8-B088-303B3352BB1B}" presName="centerShape" presStyleLbl="node0" presStyleIdx="0" presStyleCnt="1" custLinFactNeighborX="-16359" custLinFactNeighborY="-6681"/>
      <dgm:spPr/>
      <dgm:t>
        <a:bodyPr/>
        <a:lstStyle/>
        <a:p>
          <a:endParaRPr lang="en-CA"/>
        </a:p>
      </dgm:t>
    </dgm:pt>
    <dgm:pt modelId="{0D8BFD24-0ACD-417B-A120-45D97A783DE6}" type="pres">
      <dgm:prSet presAssocID="{4BE70C77-0986-4AA5-8883-322E218618D8}" presName="node" presStyleLbl="node1" presStyleIdx="0" presStyleCnt="3" custScaleX="21125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CA26D12-9B16-48B0-AB7A-325CCC4BF2B5}" type="pres">
      <dgm:prSet presAssocID="{4BE70C77-0986-4AA5-8883-322E218618D8}" presName="dummy" presStyleCnt="0"/>
      <dgm:spPr/>
    </dgm:pt>
    <dgm:pt modelId="{BA7207EB-D8A9-4C9F-8335-0F5B4D7713C9}" type="pres">
      <dgm:prSet presAssocID="{322E9CA8-4C1B-4E1E-AB51-CDD210FA9F71}" presName="sibTrans" presStyleLbl="sibTrans2D1" presStyleIdx="0" presStyleCnt="3" custScaleX="137320"/>
      <dgm:spPr/>
      <dgm:t>
        <a:bodyPr/>
        <a:lstStyle/>
        <a:p>
          <a:endParaRPr lang="en-CA"/>
        </a:p>
      </dgm:t>
    </dgm:pt>
    <dgm:pt modelId="{A55C7078-D7A8-4F65-BDF6-D9E91B1D21EC}" type="pres">
      <dgm:prSet presAssocID="{5C28C851-09A0-4651-B21A-6E0CCED74887}" presName="node" presStyleLbl="node1" presStyleIdx="1" presStyleCnt="3" custScaleX="236184" custScaleY="211406" custRadScaleRad="166264" custRadScaleInc="-6723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69945D-4D68-4F99-B421-853A85F5143C}" type="pres">
      <dgm:prSet presAssocID="{5C28C851-09A0-4651-B21A-6E0CCED74887}" presName="dummy" presStyleCnt="0"/>
      <dgm:spPr/>
    </dgm:pt>
    <dgm:pt modelId="{A5917571-A4B3-4A44-8C32-6CC5ECCD5286}" type="pres">
      <dgm:prSet presAssocID="{B605DF55-F55C-45E7-AF95-3F63A8F5337F}" presName="sibTrans" presStyleLbl="sibTrans2D1" presStyleIdx="1" presStyleCnt="3" custScaleY="65662"/>
      <dgm:spPr/>
      <dgm:t>
        <a:bodyPr/>
        <a:lstStyle/>
        <a:p>
          <a:endParaRPr lang="en-CA"/>
        </a:p>
      </dgm:t>
    </dgm:pt>
    <dgm:pt modelId="{420F1757-C1F4-454F-B8C2-8B54C51E64CB}" type="pres">
      <dgm:prSet presAssocID="{62FACC53-E61B-4D14-BDFD-ADBB48CB63B9}" presName="node" presStyleLbl="node1" presStyleIdx="2" presStyleCnt="3" custScaleX="211252" custRadScaleRad="109547" custRadScaleInc="-1810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FF75B0-1B28-4170-AF20-15370E2FB149}" type="pres">
      <dgm:prSet presAssocID="{62FACC53-E61B-4D14-BDFD-ADBB48CB63B9}" presName="dummy" presStyleCnt="0"/>
      <dgm:spPr/>
    </dgm:pt>
    <dgm:pt modelId="{AC762617-9969-4CEB-BDD1-4C4DFC7DDC9C}" type="pres">
      <dgm:prSet presAssocID="{8EBD2307-D3A9-44DD-9ECC-27A44AD8B93F}" presName="sibTrans" presStyleLbl="sibTrans2D1" presStyleIdx="2" presStyleCnt="3" custScaleX="129208"/>
      <dgm:spPr/>
      <dgm:t>
        <a:bodyPr/>
        <a:lstStyle/>
        <a:p>
          <a:endParaRPr lang="en-CA"/>
        </a:p>
      </dgm:t>
    </dgm:pt>
  </dgm:ptLst>
  <dgm:cxnLst>
    <dgm:cxn modelId="{1B92930D-0EAB-4A13-923E-CEBB973FB462}" type="presOf" srcId="{322E9CA8-4C1B-4E1E-AB51-CDD210FA9F71}" destId="{BA7207EB-D8A9-4C9F-8335-0F5B4D7713C9}" srcOrd="0" destOrd="0" presId="urn:microsoft.com/office/officeart/2005/8/layout/radial6"/>
    <dgm:cxn modelId="{A44570E7-87A0-49A2-87CF-253A56AFAA25}" srcId="{88CC21C1-CF1B-429B-BA9B-A6D0BB4684CF}" destId="{77A6660D-E22B-42E8-B088-303B3352BB1B}" srcOrd="0" destOrd="0" parTransId="{F582EF44-FC48-49B8-87F4-9CC95A2A99DA}" sibTransId="{05F88DFF-E194-4CFD-A8FD-400851AEA9FA}"/>
    <dgm:cxn modelId="{FD381905-053B-4FB1-B677-F651DF57FBA6}" srcId="{77A6660D-E22B-42E8-B088-303B3352BB1B}" destId="{62FACC53-E61B-4D14-BDFD-ADBB48CB63B9}" srcOrd="2" destOrd="0" parTransId="{FE1B1FD0-DC75-4669-B3BB-F8FF1DD2B435}" sibTransId="{8EBD2307-D3A9-44DD-9ECC-27A44AD8B93F}"/>
    <dgm:cxn modelId="{F8BBB159-297C-426D-A3E7-B640397DE9C3}" type="presOf" srcId="{8EBD2307-D3A9-44DD-9ECC-27A44AD8B93F}" destId="{AC762617-9969-4CEB-BDD1-4C4DFC7DDC9C}" srcOrd="0" destOrd="0" presId="urn:microsoft.com/office/officeart/2005/8/layout/radial6"/>
    <dgm:cxn modelId="{48CCBC94-EA3E-4022-B368-3B1454BE311E}" type="presOf" srcId="{62FACC53-E61B-4D14-BDFD-ADBB48CB63B9}" destId="{420F1757-C1F4-454F-B8C2-8B54C51E64CB}" srcOrd="0" destOrd="0" presId="urn:microsoft.com/office/officeart/2005/8/layout/radial6"/>
    <dgm:cxn modelId="{1C6DE3A8-E0FC-42CD-8848-67B57AFF827B}" type="presOf" srcId="{5C28C851-09A0-4651-B21A-6E0CCED74887}" destId="{A55C7078-D7A8-4F65-BDF6-D9E91B1D21EC}" srcOrd="0" destOrd="0" presId="urn:microsoft.com/office/officeart/2005/8/layout/radial6"/>
    <dgm:cxn modelId="{6EE72E69-24E6-47B0-B93D-1083867690E4}" srcId="{77A6660D-E22B-42E8-B088-303B3352BB1B}" destId="{4BE70C77-0986-4AA5-8883-322E218618D8}" srcOrd="0" destOrd="0" parTransId="{49D50C3D-FF0D-4012-B9BA-516C8F4148E4}" sibTransId="{322E9CA8-4C1B-4E1E-AB51-CDD210FA9F71}"/>
    <dgm:cxn modelId="{1329B36A-EB3F-4FFB-856F-B2A693D434F0}" type="presOf" srcId="{88CC21C1-CF1B-429B-BA9B-A6D0BB4684CF}" destId="{9AC56DF0-777A-4AE3-8AEC-F7C9701E24EA}" srcOrd="0" destOrd="0" presId="urn:microsoft.com/office/officeart/2005/8/layout/radial6"/>
    <dgm:cxn modelId="{E259F36F-52F9-4034-9E9B-D59285CC1FF6}" type="presOf" srcId="{4BE70C77-0986-4AA5-8883-322E218618D8}" destId="{0D8BFD24-0ACD-417B-A120-45D97A783DE6}" srcOrd="0" destOrd="0" presId="urn:microsoft.com/office/officeart/2005/8/layout/radial6"/>
    <dgm:cxn modelId="{CA5CDBA6-67C8-4BF8-911F-10213DD4258D}" type="presOf" srcId="{B605DF55-F55C-45E7-AF95-3F63A8F5337F}" destId="{A5917571-A4B3-4A44-8C32-6CC5ECCD5286}" srcOrd="0" destOrd="0" presId="urn:microsoft.com/office/officeart/2005/8/layout/radial6"/>
    <dgm:cxn modelId="{1074338F-3CF6-4A85-89D4-4A80DA03A0AB}" type="presOf" srcId="{77A6660D-E22B-42E8-B088-303B3352BB1B}" destId="{D5ED52FB-3064-43E3-BE2B-8B48317040CF}" srcOrd="0" destOrd="0" presId="urn:microsoft.com/office/officeart/2005/8/layout/radial6"/>
    <dgm:cxn modelId="{7147889E-0C63-4402-B9DE-03F6ABDCBD16}" srcId="{77A6660D-E22B-42E8-B088-303B3352BB1B}" destId="{5C28C851-09A0-4651-B21A-6E0CCED74887}" srcOrd="1" destOrd="0" parTransId="{EC25DB67-4698-46E0-BA79-43BE74C36D9C}" sibTransId="{B605DF55-F55C-45E7-AF95-3F63A8F5337F}"/>
    <dgm:cxn modelId="{71CDE1EF-6371-491C-95A0-ECF0EFF233E2}" type="presParOf" srcId="{9AC56DF0-777A-4AE3-8AEC-F7C9701E24EA}" destId="{D5ED52FB-3064-43E3-BE2B-8B48317040CF}" srcOrd="0" destOrd="0" presId="urn:microsoft.com/office/officeart/2005/8/layout/radial6"/>
    <dgm:cxn modelId="{DD8689CC-A55D-4AD3-97A1-8BEFE193791E}" type="presParOf" srcId="{9AC56DF0-777A-4AE3-8AEC-F7C9701E24EA}" destId="{0D8BFD24-0ACD-417B-A120-45D97A783DE6}" srcOrd="1" destOrd="0" presId="urn:microsoft.com/office/officeart/2005/8/layout/radial6"/>
    <dgm:cxn modelId="{7CEDC778-7AF4-4448-8A28-AE74C7BC35C2}" type="presParOf" srcId="{9AC56DF0-777A-4AE3-8AEC-F7C9701E24EA}" destId="{ECA26D12-9B16-48B0-AB7A-325CCC4BF2B5}" srcOrd="2" destOrd="0" presId="urn:microsoft.com/office/officeart/2005/8/layout/radial6"/>
    <dgm:cxn modelId="{A9141BFA-356A-41AC-8F71-A2AF7144DB5E}" type="presParOf" srcId="{9AC56DF0-777A-4AE3-8AEC-F7C9701E24EA}" destId="{BA7207EB-D8A9-4C9F-8335-0F5B4D7713C9}" srcOrd="3" destOrd="0" presId="urn:microsoft.com/office/officeart/2005/8/layout/radial6"/>
    <dgm:cxn modelId="{37B43C11-5AC4-46CF-9333-7E5BCBC808FD}" type="presParOf" srcId="{9AC56DF0-777A-4AE3-8AEC-F7C9701E24EA}" destId="{A55C7078-D7A8-4F65-BDF6-D9E91B1D21EC}" srcOrd="4" destOrd="0" presId="urn:microsoft.com/office/officeart/2005/8/layout/radial6"/>
    <dgm:cxn modelId="{63225333-2B69-481A-9639-57B401704B29}" type="presParOf" srcId="{9AC56DF0-777A-4AE3-8AEC-F7C9701E24EA}" destId="{3869945D-4D68-4F99-B421-853A85F5143C}" srcOrd="5" destOrd="0" presId="urn:microsoft.com/office/officeart/2005/8/layout/radial6"/>
    <dgm:cxn modelId="{CC688FEF-DF85-42D2-BA7D-C7D0B0BA8C65}" type="presParOf" srcId="{9AC56DF0-777A-4AE3-8AEC-F7C9701E24EA}" destId="{A5917571-A4B3-4A44-8C32-6CC5ECCD5286}" srcOrd="6" destOrd="0" presId="urn:microsoft.com/office/officeart/2005/8/layout/radial6"/>
    <dgm:cxn modelId="{EC9011DD-3E58-4BBA-A5CB-EE49E4A1C607}" type="presParOf" srcId="{9AC56DF0-777A-4AE3-8AEC-F7C9701E24EA}" destId="{420F1757-C1F4-454F-B8C2-8B54C51E64CB}" srcOrd="7" destOrd="0" presId="urn:microsoft.com/office/officeart/2005/8/layout/radial6"/>
    <dgm:cxn modelId="{0A44591C-6900-426B-9486-4FFD26907C9A}" type="presParOf" srcId="{9AC56DF0-777A-4AE3-8AEC-F7C9701E24EA}" destId="{7EFF75B0-1B28-4170-AF20-15370E2FB149}" srcOrd="8" destOrd="0" presId="urn:microsoft.com/office/officeart/2005/8/layout/radial6"/>
    <dgm:cxn modelId="{92DACC2A-5C24-4AC9-B184-9C0E49400880}" type="presParOf" srcId="{9AC56DF0-777A-4AE3-8AEC-F7C9701E24EA}" destId="{AC762617-9969-4CEB-BDD1-4C4DFC7DDC9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6A75D-5756-4354-BFC1-88BAD5FDE2A1}" type="datetimeFigureOut">
              <a:rPr lang="en-CA" smtClean="0"/>
              <a:t>13-01-02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43DD-6EF4-463C-96DF-AFB296E7C9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6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982E46D-BCE9-45A8-B64D-26E6331E3CAB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1275053-679E-4DBA-9C31-79C2629AABA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5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3BD91-6A24-4BDB-BD8B-A82BF33CBDCC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smtClean="0"/>
              <a:t>Expliquer pourquoi Muscu meme si on a démontré que la masse maigre n’a pas de lien avec la CP</a:t>
            </a: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2CB68-8F43-421B-8B85-BEBFBD61D8A2}" type="slidenum">
              <a:rPr lang="fr-CA" smtClean="0"/>
              <a:pPr>
                <a:defRPr/>
              </a:pPr>
              <a:t>23</a:t>
            </a:fld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295401" y="6400800"/>
            <a:ext cx="4211639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11"/>
          </p:nvPr>
        </p:nvSpPr>
        <p:spPr>
          <a:xfrm>
            <a:off x="5562601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47F0-96E0-417C-8488-2DD4A6CC136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57B84DA-F4AE-4847-B3D6-8D60AD3208A5}" type="datetimeFigureOut">
              <a:rPr lang="en-CA" smtClean="0"/>
              <a:pPr/>
              <a:t>13-01-02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C654F1-4EEE-4993-95E3-BE86C53F18F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gif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.celyatis.com/podometre-tanita-pd-637.jpg" TargetMode="Externa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8.jpeg"/><Relationship Id="rId5" Type="http://schemas.openxmlformats.org/officeDocument/2006/relationships/image" Target="../media/image19.gif"/><Relationship Id="rId6" Type="http://schemas.openxmlformats.org/officeDocument/2006/relationships/image" Target="../media/image20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.celyatis.com/podometre-tanita-pd-63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jpeg"/><Relationship Id="rId5" Type="http://schemas.openxmlformats.org/officeDocument/2006/relationships/image" Target="../media/image9.png"/><Relationship Id="rId6" Type="http://schemas.openxmlformats.org/officeDocument/2006/relationships/image" Target="../media/image20.jpeg"/><Relationship Id="rId7" Type="http://schemas.openxmlformats.org/officeDocument/2006/relationships/hyperlink" Target="http://photo.celyatis.com/podometre-tanita-pd-637.jpg" TargetMode="External"/><Relationship Id="rId8" Type="http://schemas.openxmlformats.org/officeDocument/2006/relationships/image" Target="../media/image22.jpe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afetygears.net/images/5010_GeoTransit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716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77200" cy="4114800"/>
          </a:xfrm>
        </p:spPr>
        <p:txBody>
          <a:bodyPr>
            <a:normAutofit/>
          </a:bodyPr>
          <a:lstStyle/>
          <a:p>
            <a:pPr algn="ctr"/>
            <a:r>
              <a:rPr lang="en-CA" sz="3200" dirty="0"/>
              <a:t>How much and how intense exercise needs to be to REALLY reach health benefits?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CA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990600" y="43389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C000"/>
                </a:solidFill>
              </a:rPr>
              <a:t>December 5, 2012</a:t>
            </a:r>
            <a:endParaRPr lang="en-CA" sz="24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257800"/>
            <a:ext cx="1828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257800"/>
            <a:ext cx="2040754" cy="147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2514600" y="5257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Danielle Bouchard</a:t>
            </a:r>
            <a:br>
              <a:rPr lang="en-US" sz="2400" b="1" dirty="0" smtClean="0"/>
            </a:br>
            <a:r>
              <a:rPr lang="en-US" sz="2400" b="1" dirty="0" smtClean="0"/>
              <a:t>Assistant Professor </a:t>
            </a:r>
          </a:p>
          <a:p>
            <a:pPr algn="ctr"/>
            <a:r>
              <a:rPr lang="en-US" sz="2400" b="1" dirty="0" smtClean="0"/>
              <a:t>Faculty of Kinesiology and Recreation Management</a:t>
            </a:r>
            <a:endParaRPr lang="en-CA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Summer study 	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08880"/>
              </p:ext>
            </p:extLst>
          </p:nvPr>
        </p:nvGraphicFramePr>
        <p:xfrm>
          <a:off x="381000" y="2082108"/>
          <a:ext cx="8229600" cy="348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212269" marR="212269" marT="48741" marB="48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 =</a:t>
                      </a:r>
                      <a:r>
                        <a:rPr lang="en-US" sz="2800" baseline="0" dirty="0" smtClean="0"/>
                        <a:t> 36</a:t>
                      </a:r>
                      <a:endParaRPr lang="en-US" sz="2800" dirty="0"/>
                    </a:p>
                  </a:txBody>
                  <a:tcPr marL="212269" marR="212269" marT="48741" marB="48741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Age (years)</a:t>
                      </a:r>
                      <a:endParaRPr lang="en-US" sz="2400" b="1" dirty="0"/>
                    </a:p>
                  </a:txBody>
                  <a:tcPr marL="212269" marR="212269" marT="48741" marB="48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68.98 ± 6.67</a:t>
                      </a:r>
                      <a:endParaRPr lang="en-US" sz="2400" b="1" dirty="0"/>
                    </a:p>
                  </a:txBody>
                  <a:tcPr marL="212269" marR="212269" marT="48741" marB="48741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152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Body</a:t>
                      </a:r>
                      <a:r>
                        <a:rPr lang="en-US" sz="2400" b="1" baseline="0" dirty="0" smtClean="0"/>
                        <a:t> mass index (kg/</a:t>
                      </a:r>
                      <a:r>
                        <a:rPr lang="en-US" sz="2400" b="1" dirty="0" smtClean="0">
                          <a:effectLst/>
                        </a:rPr>
                        <a:t>m</a:t>
                      </a:r>
                      <a:r>
                        <a:rPr lang="en-US" sz="2400" b="1" baseline="30000" dirty="0" smtClean="0">
                          <a:effectLst/>
                        </a:rPr>
                        <a:t>2</a:t>
                      </a:r>
                      <a:r>
                        <a:rPr lang="en-US" sz="2400" b="1" baseline="0" dirty="0" smtClean="0"/>
                        <a:t>)</a:t>
                      </a:r>
                      <a:endParaRPr lang="en-US" sz="2400" b="1" dirty="0"/>
                    </a:p>
                  </a:txBody>
                  <a:tcPr marL="212269" marR="212269" marT="48741" marB="48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35.8 ± 6.2</a:t>
                      </a:r>
                      <a:endParaRPr lang="en-US" sz="2400" b="1" dirty="0"/>
                    </a:p>
                  </a:txBody>
                  <a:tcPr marL="212269" marR="212269" marT="48741" marB="48741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Mean steps  in a week (steps per day)</a:t>
                      </a:r>
                      <a:endParaRPr lang="en-US" sz="2400" b="1" dirty="0"/>
                    </a:p>
                  </a:txBody>
                  <a:tcPr marL="212269" marR="212269" marT="48741" marB="48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6392.6 ± 3474.1</a:t>
                      </a:r>
                      <a:endParaRPr lang="en-US" sz="2400" b="1" dirty="0"/>
                    </a:p>
                  </a:txBody>
                  <a:tcPr marL="212269" marR="212269" marT="48741" marB="48741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Total weekly</a:t>
                      </a:r>
                      <a:r>
                        <a:rPr lang="en-US" sz="2400" b="1" baseline="0" dirty="0" smtClean="0"/>
                        <a:t> time </a:t>
                      </a:r>
                      <a:r>
                        <a:rPr lang="en-US" sz="2400" b="1" baseline="0" smtClean="0"/>
                        <a:t>reported exercising </a:t>
                      </a:r>
                      <a:r>
                        <a:rPr lang="en-US" sz="2400" b="1" baseline="0" dirty="0" smtClean="0"/>
                        <a:t>(min)</a:t>
                      </a:r>
                      <a:endParaRPr lang="en-US" sz="2400" b="1" dirty="0"/>
                    </a:p>
                  </a:txBody>
                  <a:tcPr marL="212269" marR="212269" marT="48741" marB="48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462 (277 – 761)</a:t>
                      </a:r>
                      <a:endParaRPr lang="en-US" sz="2400" b="1" dirty="0"/>
                    </a:p>
                  </a:txBody>
                  <a:tcPr marL="212269" marR="212269" marT="48741" marB="48741"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Data presented</a:t>
                      </a:r>
                      <a:r>
                        <a:rPr lang="en-US" sz="1800" b="1" baseline="0" dirty="0" smtClean="0"/>
                        <a:t> as Mean ± SD or median (25-75</a:t>
                      </a:r>
                      <a:r>
                        <a:rPr lang="en-US" sz="1800" b="1" baseline="30000" dirty="0" smtClean="0"/>
                        <a:t>th</a:t>
                      </a:r>
                      <a:r>
                        <a:rPr lang="en-US" sz="1800" b="1" baseline="0" dirty="0" smtClean="0"/>
                        <a:t> percentile) or N %</a:t>
                      </a:r>
                      <a:endParaRPr lang="en-US" sz="1800" b="1" dirty="0" smtClean="0"/>
                    </a:p>
                  </a:txBody>
                  <a:tcPr marL="212269" marR="212269" marT="48741" marB="48741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95940" marR="1959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01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Summer study-2 	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11671"/>
              </p:ext>
            </p:extLst>
          </p:nvPr>
        </p:nvGraphicFramePr>
        <p:xfrm>
          <a:off x="457200" y="1905000"/>
          <a:ext cx="8534400" cy="464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60"/>
                <a:gridCol w="2771460"/>
                <a:gridCol w="2991480"/>
              </a:tblGrid>
              <a:tr h="70563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Outcome</a:t>
                      </a:r>
                      <a:endParaRPr lang="en-CA" sz="1800" dirty="0"/>
                    </a:p>
                  </a:txBody>
                  <a:tcPr marL="91441" marR="91441" marT="45719" marB="4571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Mean</a:t>
                      </a:r>
                      <a:r>
                        <a:rPr lang="en-CA" sz="1800" baseline="0" dirty="0" smtClean="0"/>
                        <a:t> steps in 7 days</a:t>
                      </a:r>
                      <a:endParaRPr lang="en-CA" sz="1800" dirty="0"/>
                    </a:p>
                  </a:txBody>
                  <a:tcPr marL="91441" marR="91441" marT="45719" marB="4571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Self-reported physical</a:t>
                      </a:r>
                      <a:r>
                        <a:rPr lang="en-CA" sz="1800" baseline="0" dirty="0" smtClean="0"/>
                        <a:t> activity</a:t>
                      </a:r>
                      <a:endParaRPr lang="en-CA" sz="1800" dirty="0"/>
                    </a:p>
                  </a:txBody>
                  <a:tcPr marL="91441" marR="91441" marT="45719" marB="4571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82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Mean steps in 7</a:t>
                      </a:r>
                      <a:r>
                        <a:rPr lang="en-CA" sz="1800" b="1" baseline="0" dirty="0" smtClean="0"/>
                        <a:t> </a:t>
                      </a:r>
                      <a:r>
                        <a:rPr lang="en-CA" sz="1800" b="1" dirty="0" smtClean="0"/>
                        <a:t>days</a:t>
                      </a:r>
                      <a:endParaRPr lang="en-CA" sz="1800" b="1" dirty="0"/>
                    </a:p>
                  </a:txBody>
                  <a:tcPr marL="91441" marR="91441"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</a:t>
                      </a:r>
                      <a:endParaRPr lang="en-CA" sz="2000" b="1" dirty="0"/>
                    </a:p>
                  </a:txBody>
                  <a:tcPr marL="91441" marR="91441"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-.10</a:t>
                      </a:r>
                      <a:endParaRPr lang="en-CA" sz="2000" b="1" dirty="0"/>
                    </a:p>
                  </a:txBody>
                  <a:tcPr marL="91441" marR="91441"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1509">
                <a:tc>
                  <a:txBody>
                    <a:bodyPr/>
                    <a:lstStyle/>
                    <a:p>
                      <a:r>
                        <a:rPr lang="en-CA" sz="1800" b="1" baseline="0" dirty="0" smtClean="0"/>
                        <a:t>BMI</a:t>
                      </a:r>
                      <a:endParaRPr lang="en-CA" sz="1800" b="1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-.16</a:t>
                      </a:r>
                      <a:endParaRPr lang="en-CA" sz="2000" b="1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-.05</a:t>
                      </a:r>
                      <a:endParaRPr lang="en-CA" sz="2000" b="1" dirty="0"/>
                    </a:p>
                  </a:txBody>
                  <a:tcPr marL="91441" marR="91441" marT="45719" marB="45719"/>
                </a:tc>
              </a:tr>
              <a:tr h="3999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Waist</a:t>
                      </a:r>
                      <a:r>
                        <a:rPr lang="en-US" sz="1800" b="1" baseline="0" dirty="0" smtClean="0"/>
                        <a:t> Circumference</a:t>
                      </a:r>
                      <a:endParaRPr lang="en-US" sz="1800" b="1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-.16</a:t>
                      </a:r>
                      <a:endParaRPr lang="en-US" sz="2000" b="1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-.12</a:t>
                      </a:r>
                      <a:endParaRPr lang="en-US" sz="2000" b="1" dirty="0"/>
                    </a:p>
                  </a:txBody>
                  <a:tcPr marL="91441" marR="91441" marT="45719" marB="45719"/>
                </a:tc>
              </a:tr>
              <a:tr h="379957">
                <a:tc>
                  <a:txBody>
                    <a:bodyPr/>
                    <a:lstStyle/>
                    <a:p>
                      <a:pPr marL="0" marR="0" indent="0" algn="l" defTabSz="12417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% Body Fat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-.14</a:t>
                      </a:r>
                      <a:endParaRPr lang="en-CA" sz="2000" b="1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-.07</a:t>
                      </a:r>
                      <a:endParaRPr lang="en-CA" sz="2000" b="1" dirty="0"/>
                    </a:p>
                  </a:txBody>
                  <a:tcPr marL="91441" marR="91441" marT="45719" marB="45719"/>
                </a:tc>
              </a:tr>
              <a:tr h="379957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Arm Curl</a:t>
                      </a:r>
                      <a:endParaRPr lang="en-CA" sz="1800" b="1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.58*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-.30</a:t>
                      </a:r>
                      <a:endParaRPr lang="en-US" sz="2000" b="1" dirty="0"/>
                    </a:p>
                  </a:txBody>
                  <a:tcPr marL="91441" marR="91441" marT="45719" marB="45719"/>
                </a:tc>
              </a:tr>
              <a:tr h="379957">
                <a:tc>
                  <a:txBody>
                    <a:bodyPr/>
                    <a:lstStyle/>
                    <a:p>
                      <a:pPr marL="0" marR="0" indent="0" algn="l" defTabSz="12417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Sit and Stand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.72*</a:t>
                      </a:r>
                      <a:r>
                        <a:rPr lang="en-CA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†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-.40</a:t>
                      </a:r>
                      <a:endParaRPr lang="en-US" sz="2000" b="1" dirty="0"/>
                    </a:p>
                  </a:txBody>
                  <a:tcPr marL="91441" marR="91441" marT="45719" marB="45719"/>
                </a:tc>
              </a:tr>
              <a:tr h="379957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6-</a:t>
                      </a:r>
                      <a:r>
                        <a:rPr lang="en-CA" sz="1800" b="1" baseline="0" dirty="0" smtClean="0"/>
                        <a:t> M</a:t>
                      </a:r>
                      <a:r>
                        <a:rPr lang="en-CA" sz="1800" b="1" dirty="0" smtClean="0"/>
                        <a:t>inute Walk Test</a:t>
                      </a:r>
                      <a:endParaRPr lang="en-CA" sz="1800" b="1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rgbClr val="FF0000"/>
                          </a:solidFill>
                        </a:rPr>
                        <a:t>.55*</a:t>
                      </a:r>
                      <a:endParaRPr lang="en-C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-.23</a:t>
                      </a:r>
                      <a:endParaRPr lang="en-CA" sz="2000" b="1" dirty="0"/>
                    </a:p>
                  </a:txBody>
                  <a:tcPr marL="91441" marR="91441" marT="45719" marB="45719"/>
                </a:tc>
              </a:tr>
              <a:tr h="379957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Flexibility</a:t>
                      </a:r>
                      <a:endParaRPr lang="en-CA" sz="1800" b="1" dirty="0"/>
                    </a:p>
                  </a:txBody>
                  <a:tcPr marL="91441" marR="91441" marT="45719" marB="45719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>
                          <a:solidFill>
                            <a:srgbClr val="FF0000"/>
                          </a:solidFill>
                        </a:rPr>
                        <a:t>.49*</a:t>
                      </a:r>
                      <a:endParaRPr lang="en-CA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9" marB="45719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-.21</a:t>
                      </a:r>
                      <a:endParaRPr lang="en-CA" sz="2000" b="1" dirty="0"/>
                    </a:p>
                  </a:txBody>
                  <a:tcPr marL="91441" marR="91441" marT="45719" marB="45719">
                    <a:lnB w="12700" cmpd="sng">
                      <a:noFill/>
                    </a:lnB>
                  </a:tcPr>
                </a:tc>
              </a:tr>
              <a:tr h="379957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Balance</a:t>
                      </a:r>
                      <a:endParaRPr lang="en-CA" sz="1800" b="1" dirty="0"/>
                    </a:p>
                  </a:txBody>
                  <a:tcPr marL="91441" marR="91441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.22</a:t>
                      </a:r>
                      <a:endParaRPr lang="en-CA" sz="2000" b="1" dirty="0"/>
                    </a:p>
                  </a:txBody>
                  <a:tcPr marL="91441" marR="91441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 smtClean="0"/>
                        <a:t>-.11</a:t>
                      </a:r>
                      <a:endParaRPr lang="en-CA" sz="2000" b="1" dirty="0"/>
                    </a:p>
                  </a:txBody>
                  <a:tcPr marL="91441" marR="91441" marT="45719" marB="457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361">
                <a:tc gridSpan="3">
                  <a:txBody>
                    <a:bodyPr/>
                    <a:lstStyle/>
                    <a:p>
                      <a:r>
                        <a:rPr lang="en-CA" sz="1800" b="1" dirty="0" smtClean="0"/>
                        <a:t>* P&lt;0.05  based on correlations of Spearman’s</a:t>
                      </a:r>
                      <a:r>
                        <a:rPr lang="en-CA" sz="1800" b="1" baseline="0" dirty="0" smtClean="0"/>
                        <a:t>; </a:t>
                      </a:r>
                      <a:r>
                        <a:rPr lang="en-CA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†</a:t>
                      </a:r>
                      <a:r>
                        <a:rPr lang="en-CA" sz="1800" b="1" baseline="0" dirty="0" smtClean="0"/>
                        <a:t> P&lt;0.05 adjusted for chronic disease</a:t>
                      </a:r>
                      <a:endParaRPr lang="en-CA" sz="1800" b="1" dirty="0"/>
                    </a:p>
                  </a:txBody>
                  <a:tcPr marL="91441" marR="91441"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02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CONSEQUENCES</a:t>
            </a:r>
            <a:endParaRPr lang="en-CA" dirty="0"/>
          </a:p>
        </p:txBody>
      </p:sp>
      <p:sp>
        <p:nvSpPr>
          <p:cNvPr id="4" name="ZoneTexte 3"/>
          <p:cNvSpPr txBox="1"/>
          <p:nvPr/>
        </p:nvSpPr>
        <p:spPr>
          <a:xfrm>
            <a:off x="304800" y="1981201"/>
            <a:ext cx="594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1- Find </a:t>
            </a:r>
            <a:r>
              <a:rPr lang="en-US" sz="3200" b="1" u="sng" dirty="0" smtClean="0"/>
              <a:t>very easy </a:t>
            </a:r>
            <a:r>
              <a:rPr lang="en-US" sz="3200" b="1" dirty="0" smtClean="0"/>
              <a:t>to achieve the CPAG but not actually reaching it.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2-  Find it </a:t>
            </a:r>
            <a:r>
              <a:rPr lang="en-US" sz="3200" b="1" u="sng" dirty="0" smtClean="0"/>
              <a:t>very difficult </a:t>
            </a:r>
            <a:r>
              <a:rPr lang="en-US" sz="3200" b="1" dirty="0" smtClean="0"/>
              <a:t>to achieve the CPAG but already reaching it.</a:t>
            </a:r>
            <a:endParaRPr lang="en-CA" sz="3200" b="1" dirty="0"/>
          </a:p>
        </p:txBody>
      </p:sp>
      <p:pic>
        <p:nvPicPr>
          <p:cNvPr id="28674" name="Picture 2" descr="http://www.mlmsuperlinks.com/wp-content/uploads/2011/05/easy-way-vs-hard-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310550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Something is better than nothing...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25609"/>
          </a:xfrm>
        </p:spPr>
        <p:txBody>
          <a:bodyPr>
            <a:normAutofit/>
          </a:bodyPr>
          <a:lstStyle/>
          <a:p>
            <a:r>
              <a:rPr lang="en-CA" sz="4400" dirty="0" smtClean="0"/>
              <a:t>Why not </a:t>
            </a:r>
            <a:r>
              <a:rPr lang="en-CA" sz="4400" u="sng" dirty="0" smtClean="0"/>
              <a:t>optimize</a:t>
            </a:r>
            <a:r>
              <a:rPr lang="en-CA" sz="4400" dirty="0" smtClean="0"/>
              <a:t> the health benefits of physical activity?</a:t>
            </a:r>
            <a:endParaRPr lang="en-CA" sz="4400" dirty="0"/>
          </a:p>
        </p:txBody>
      </p:sp>
      <p:pic>
        <p:nvPicPr>
          <p:cNvPr id="21506" name="Picture 2" descr="http://www.kiss925.com/files/BieberChar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48577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many Canadians are reaching the CPAG?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000" b="1" dirty="0" smtClean="0">
                <a:latin typeface="Arial Bold" pitchFamily="34" charset="0"/>
                <a:cs typeface="Arial Bold" pitchFamily="34" charset="0"/>
                <a:sym typeface="Arial Bold" pitchFamily="34" charset="0"/>
              </a:rPr>
              <a:t>Only </a:t>
            </a:r>
            <a:r>
              <a:rPr lang="en-US" sz="4000" b="1" dirty="0">
                <a:latin typeface="Arial Bold" pitchFamily="34" charset="0"/>
                <a:cs typeface="Arial Bold" pitchFamily="34" charset="0"/>
                <a:sym typeface="Arial Bold" pitchFamily="34" charset="0"/>
              </a:rPr>
              <a:t>15.4 </a:t>
            </a:r>
            <a:r>
              <a:rPr lang="en-US" sz="4000" b="1" dirty="0" smtClean="0">
                <a:latin typeface="Arial Bold" pitchFamily="34" charset="0"/>
                <a:cs typeface="Arial Bold" pitchFamily="34" charset="0"/>
                <a:sym typeface="Arial Bold" pitchFamily="34" charset="0"/>
              </a:rPr>
              <a:t>%!</a:t>
            </a:r>
          </a:p>
        </p:txBody>
      </p:sp>
      <p:pic>
        <p:nvPicPr>
          <p:cNvPr id="2050" name="Picture 2" descr="https://encrypted-tbn1.gstatic.com/images?q=tbn:ANd9GcQ0JYNg3FJCOVYGEnOq0KwAzF8JdeoBtX1WifDcDQYzWJr1v_i0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11479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6172200"/>
            <a:ext cx="230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en-US" b="1" dirty="0">
                <a:latin typeface="Arial Bold" pitchFamily="34" charset="0"/>
                <a:cs typeface="Arial Bold" pitchFamily="34" charset="0"/>
                <a:sym typeface="Arial Bold" pitchFamily="34" charset="0"/>
              </a:rPr>
              <a:t>(Colley et al, 2011</a:t>
            </a:r>
            <a:r>
              <a:rPr lang="en-US" b="1" dirty="0" smtClean="0">
                <a:latin typeface="Arial Bold" pitchFamily="34" charset="0"/>
                <a:cs typeface="Arial Bold" pitchFamily="34" charset="0"/>
                <a:sym typeface="Arial Bold" pitchFamily="34" charset="0"/>
              </a:rPr>
              <a:t>)</a:t>
            </a:r>
            <a:endParaRPr lang="en-US" b="1" dirty="0">
              <a:latin typeface="Arial Bold" pitchFamily="34" charset="0"/>
              <a:cs typeface="Arial Bold" pitchFamily="34" charset="0"/>
              <a:sym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8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reach the CPAG?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92863"/>
              </p:ext>
            </p:extLst>
          </p:nvPr>
        </p:nvGraphicFramePr>
        <p:xfrm>
          <a:off x="457200" y="1774825"/>
          <a:ext cx="69342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67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1143000"/>
          </a:xfrm>
        </p:spPr>
        <p:txBody>
          <a:bodyPr>
            <a:noAutofit/>
          </a:bodyPr>
          <a:lstStyle/>
          <a:p>
            <a:pPr algn="ctr"/>
            <a:r>
              <a:rPr lang="fr-CA" sz="4400" dirty="0" err="1" smtClean="0">
                <a:solidFill>
                  <a:srgbClr val="FFC000"/>
                </a:solidFill>
              </a:rPr>
              <a:t>Three</a:t>
            </a:r>
            <a:r>
              <a:rPr lang="fr-CA" sz="4400" b="1" noProof="0" dirty="0" smtClean="0">
                <a:solidFill>
                  <a:srgbClr val="FFC000"/>
                </a:solidFill>
              </a:rPr>
              <a:t> </a:t>
            </a:r>
            <a:r>
              <a:rPr lang="fr-CA" sz="4400" b="1" noProof="0" dirty="0" err="1" smtClean="0">
                <a:solidFill>
                  <a:srgbClr val="FFC000"/>
                </a:solidFill>
              </a:rPr>
              <a:t>ways</a:t>
            </a:r>
            <a:r>
              <a:rPr lang="fr-CA" sz="4400" b="1" noProof="0" dirty="0" smtClean="0">
                <a:solidFill>
                  <a:srgbClr val="FFC000"/>
                </a:solidFill>
              </a:rPr>
              <a:t> to </a:t>
            </a:r>
            <a:r>
              <a:rPr lang="fr-CA" sz="4400" b="1" noProof="0" dirty="0" err="1" smtClean="0">
                <a:solidFill>
                  <a:srgbClr val="FFC000"/>
                </a:solidFill>
              </a:rPr>
              <a:t>measure</a:t>
            </a:r>
            <a:r>
              <a:rPr lang="fr-CA" sz="4400" b="1" noProof="0" dirty="0" smtClean="0">
                <a:solidFill>
                  <a:srgbClr val="FFC000"/>
                </a:solidFill>
              </a:rPr>
              <a:t/>
            </a:r>
            <a:br>
              <a:rPr lang="fr-CA" sz="4400" b="1" noProof="0" dirty="0" smtClean="0">
                <a:solidFill>
                  <a:srgbClr val="FFC000"/>
                </a:solidFill>
              </a:rPr>
            </a:br>
            <a:r>
              <a:rPr lang="fr-CA" sz="4400" b="1" noProof="0" dirty="0" smtClean="0">
                <a:solidFill>
                  <a:srgbClr val="FFC000"/>
                </a:solidFill>
              </a:rPr>
              <a:t> </a:t>
            </a:r>
            <a:r>
              <a:rPr lang="fr-CA" sz="4400" b="1" noProof="0" dirty="0" err="1" smtClean="0">
                <a:solidFill>
                  <a:srgbClr val="FFC000"/>
                </a:solidFill>
              </a:rPr>
              <a:t>moderate</a:t>
            </a:r>
            <a:r>
              <a:rPr lang="fr-CA" sz="4400" b="1" noProof="0" dirty="0" smtClean="0">
                <a:solidFill>
                  <a:srgbClr val="FFC000"/>
                </a:solidFill>
              </a:rPr>
              <a:t> </a:t>
            </a:r>
            <a:r>
              <a:rPr lang="fr-CA" sz="4400" b="1" noProof="0" dirty="0" err="1" smtClean="0">
                <a:solidFill>
                  <a:srgbClr val="FFC000"/>
                </a:solidFill>
              </a:rPr>
              <a:t>intensity</a:t>
            </a:r>
            <a:r>
              <a:rPr lang="fr-CA" sz="4400" b="1" noProof="0" dirty="0" smtClean="0">
                <a:solidFill>
                  <a:srgbClr val="FFC000"/>
                </a:solidFill>
              </a:rPr>
              <a:t> ?</a:t>
            </a:r>
            <a:endParaRPr lang="fr-CA" sz="4400" b="1" noProof="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1844824"/>
            <a:ext cx="7920880" cy="428133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r-CA" sz="3200" b="1" noProof="0" dirty="0" smtClean="0"/>
              <a:t>	</a:t>
            </a:r>
            <a:r>
              <a:rPr lang="fr-CA" b="1" noProof="0" dirty="0" err="1" smtClean="0"/>
              <a:t>Walking</a:t>
            </a:r>
            <a:r>
              <a:rPr lang="fr-CA" b="1" noProof="0" dirty="0" smtClean="0"/>
              <a:t> test (</a:t>
            </a:r>
            <a:r>
              <a:rPr lang="fr-CA" b="1" dirty="0" err="1"/>
              <a:t>p</a:t>
            </a:r>
            <a:r>
              <a:rPr lang="fr-CA" b="1" noProof="0" dirty="0" err="1" smtClean="0"/>
              <a:t>erceived</a:t>
            </a:r>
            <a:r>
              <a:rPr lang="fr-CA" b="1" noProof="0" dirty="0" smtClean="0"/>
              <a:t> </a:t>
            </a:r>
            <a:r>
              <a:rPr lang="fr-CA" b="1" noProof="0" dirty="0" err="1" smtClean="0"/>
              <a:t>exertion</a:t>
            </a:r>
            <a:r>
              <a:rPr lang="fr-CA" b="1" noProof="0" dirty="0" smtClean="0"/>
              <a:t> 4-6/10)</a:t>
            </a:r>
          </a:p>
          <a:p>
            <a:pPr lvl="1">
              <a:buNone/>
            </a:pPr>
            <a:r>
              <a:rPr lang="fr-CA" b="1" dirty="0" smtClean="0"/>
              <a:t>    </a:t>
            </a:r>
            <a:r>
              <a:rPr lang="fr-CA" b="1" dirty="0" err="1" smtClean="0"/>
              <a:t>Manual</a:t>
            </a:r>
            <a:r>
              <a:rPr lang="fr-CA" b="1" dirty="0" smtClean="0"/>
              <a:t> pulse</a:t>
            </a:r>
            <a:endParaRPr lang="fr-CA" b="1" dirty="0" smtClean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r>
              <a:rPr lang="fr-CA" b="1" dirty="0" smtClean="0"/>
              <a:t>    </a:t>
            </a:r>
            <a:r>
              <a:rPr lang="fr-CA" b="1" dirty="0" err="1" smtClean="0"/>
              <a:t>Heart</a:t>
            </a:r>
            <a:r>
              <a:rPr lang="fr-CA" b="1" dirty="0" smtClean="0"/>
              <a:t> rate monitor</a:t>
            </a:r>
            <a:endParaRPr lang="fr-CA" b="1" noProof="0" dirty="0" smtClean="0"/>
          </a:p>
          <a:p>
            <a:pPr lvl="1">
              <a:buNone/>
            </a:pPr>
            <a:r>
              <a:rPr lang="fr-CA" b="1" dirty="0" smtClean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</a:rPr>
              <a:t>   </a:t>
            </a:r>
            <a:endParaRPr lang="fr-CA" sz="3200" b="1" noProof="0" dirty="0" smtClean="0"/>
          </a:p>
          <a:p>
            <a:pPr lvl="1">
              <a:buNone/>
            </a:pPr>
            <a:r>
              <a:rPr lang="fr-CA" sz="3200" b="1" noProof="0" dirty="0" smtClean="0"/>
              <a:t>	</a:t>
            </a:r>
          </a:p>
        </p:txBody>
      </p:sp>
      <p:pic>
        <p:nvPicPr>
          <p:cNvPr id="25602" name="Picture 2" descr="https://myhealth.alberta.ca/health/_layouts/healthwise/media/medical/hw/hwkb17_071.jpg"/>
          <p:cNvPicPr>
            <a:picLocks noChangeAspect="1" noChangeArrowheads="1"/>
          </p:cNvPicPr>
          <p:nvPr/>
        </p:nvPicPr>
        <p:blipFill>
          <a:blip r:embed="rId3" cstate="print"/>
          <a:srcRect b="11801"/>
          <a:stretch>
            <a:fillRect/>
          </a:stretch>
        </p:blipFill>
        <p:spPr bwMode="auto">
          <a:xfrm>
            <a:off x="6264728" y="4419600"/>
            <a:ext cx="287927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dynamicchiropractor.files.wordpress.com/2012/03/2womenwalkers-healthedc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00200"/>
            <a:ext cx="1732002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t1.gstatic.com/images?q=tbn:ANd9GcQvmgYc5F0S5qvCZtY1lEVfuFtN_TNgaiix4qNVbPduAHSmnF19Y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343400"/>
            <a:ext cx="3333750" cy="137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ccolade fermante 11"/>
          <p:cNvSpPr/>
          <p:nvPr/>
        </p:nvSpPr>
        <p:spPr>
          <a:xfrm>
            <a:off x="3429000" y="2667000"/>
            <a:ext cx="2286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ZoneTexte 12"/>
          <p:cNvSpPr txBox="1"/>
          <p:nvPr/>
        </p:nvSpPr>
        <p:spPr>
          <a:xfrm>
            <a:off x="3810000" y="2743200"/>
            <a:ext cx="236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/>
              <a:t>(</a:t>
            </a:r>
            <a:r>
              <a:rPr lang="fr-CA" sz="2400" b="1" dirty="0" smtClean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</a:rPr>
              <a:t>55-69% HR max)</a:t>
            </a:r>
            <a:endParaRPr lang="en-CA" sz="2400" dirty="0"/>
          </a:p>
        </p:txBody>
      </p:sp>
      <p:sp>
        <p:nvSpPr>
          <p:cNvPr id="14" name="Rectangle 13"/>
          <p:cNvSpPr/>
          <p:nvPr/>
        </p:nvSpPr>
        <p:spPr>
          <a:xfrm>
            <a:off x="6400800" y="3810000"/>
            <a:ext cx="2407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b="1" dirty="0" err="1" smtClean="0">
                <a:solidFill>
                  <a:srgbClr val="FF0000"/>
                </a:solidFill>
                <a:latin typeface="Calibri" pitchFamily="34" charset="0"/>
              </a:rPr>
              <a:t>Warburton</a:t>
            </a:r>
            <a:r>
              <a:rPr lang="fr-CA" sz="2000" b="1" dirty="0" smtClean="0">
                <a:solidFill>
                  <a:srgbClr val="FF0000"/>
                </a:solidFill>
                <a:latin typeface="Calibri" pitchFamily="34" charset="0"/>
              </a:rPr>
              <a:t> al. (2006)</a:t>
            </a:r>
            <a:endParaRPr lang="fr-C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maximum HR ?</a:t>
            </a:r>
            <a:endParaRPr lang="en-CA" dirty="0"/>
          </a:p>
        </p:txBody>
      </p:sp>
      <p:pic>
        <p:nvPicPr>
          <p:cNvPr id="43010" name="Picture 2" descr="http://sportech.online.fr/spen_ph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189"/>
          <a:stretch>
            <a:fillRect/>
          </a:stretch>
        </p:blipFill>
        <p:spPr bwMode="auto">
          <a:xfrm>
            <a:off x="381000" y="2362200"/>
            <a:ext cx="8153400" cy="4279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133600" y="1524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Max HR: 220 –age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Another method to identify moderate intensity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025409"/>
          </a:xfrm>
        </p:spPr>
        <p:txBody>
          <a:bodyPr>
            <a:normAutofit fontScale="92500" lnSpcReduction="20000"/>
          </a:bodyPr>
          <a:lstStyle/>
          <a:p>
            <a:pPr lvl="1" algn="ctr">
              <a:buNone/>
            </a:pPr>
            <a:r>
              <a:rPr lang="fr-CA" b="1" dirty="0" smtClean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</a:rPr>
              <a:t>USING A PEDOMETER ?</a:t>
            </a:r>
          </a:p>
          <a:p>
            <a:pPr lvl="1">
              <a:buNone/>
            </a:pPr>
            <a:endParaRPr lang="fr-CA" b="1" dirty="0" smtClean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endParaRPr lang="fr-CA" b="1" dirty="0" smtClean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endParaRPr lang="fr-CA" b="1" dirty="0" smtClean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endParaRPr lang="fr-CA" b="1" dirty="0" smtClean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endParaRPr lang="fr-CA" b="1" dirty="0" smtClean="0"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  <a:latin typeface="Calibri" pitchFamily="34" charset="0"/>
            </a:endParaRPr>
          </a:p>
          <a:p>
            <a:pPr lvl="1">
              <a:buNone/>
            </a:pPr>
            <a:r>
              <a:rPr lang="fr-CA" sz="3200" b="1" dirty="0" smtClean="0"/>
              <a:t>	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Image 3" descr="Afficher l'image en taille réel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743200" cy="213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114800" y="5867400"/>
            <a:ext cx="2169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FF0000"/>
                </a:solidFill>
                <a:latin typeface="Calibri" pitchFamily="34" charset="0"/>
              </a:rPr>
              <a:t>Marshall al. (2009)</a:t>
            </a:r>
            <a:endParaRPr lang="fr-CA" sz="20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76800" y="2667000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10,000 steps per day </a:t>
            </a:r>
          </a:p>
          <a:p>
            <a:r>
              <a:rPr lang="en-CA" sz="3200" b="1" dirty="0" smtClean="0"/>
              <a:t>Why ?</a:t>
            </a:r>
          </a:p>
          <a:p>
            <a:r>
              <a:rPr lang="en-CA" sz="3200" b="1" dirty="0" smtClean="0"/>
              <a:t>Problems ?</a:t>
            </a:r>
            <a:endParaRPr lang="en-CA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0292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fr-CA" sz="2800" b="1" dirty="0" smtClean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</a:rPr>
              <a:t>Cadence (</a:t>
            </a:r>
            <a:r>
              <a:rPr lang="fr-CA" sz="2800" b="1" dirty="0" smtClean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Perpetua"/>
              </a:rPr>
              <a:t>≥ </a:t>
            </a:r>
            <a:r>
              <a:rPr lang="fr-CA" sz="2800" b="1" dirty="0" smtClean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</a:rPr>
              <a:t>100 </a:t>
            </a:r>
            <a:r>
              <a:rPr lang="fr-CA" sz="2800" b="1" dirty="0" err="1" smtClean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</a:rPr>
              <a:t>steps</a:t>
            </a:r>
            <a:r>
              <a:rPr lang="fr-CA" sz="2800" b="1" dirty="0" smtClean="0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latin typeface="Calibri" pitchFamily="34" charset="0"/>
              </a:rPr>
              <a:t>/min)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method do you prefer ?</a:t>
            </a:r>
            <a:endParaRPr lang="en-CA" dirty="0"/>
          </a:p>
        </p:txBody>
      </p:sp>
      <p:pic>
        <p:nvPicPr>
          <p:cNvPr id="4" name="Image 3" descr="Afficher l'image en taille réel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743200" cy="213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myhealth.alberta.ca/health/_layouts/healthwise/media/medical/hw/hwkb17_071.jpg"/>
          <p:cNvPicPr>
            <a:picLocks noChangeAspect="1" noChangeArrowheads="1"/>
          </p:cNvPicPr>
          <p:nvPr/>
        </p:nvPicPr>
        <p:blipFill>
          <a:blip r:embed="rId4" cstate="print"/>
          <a:srcRect b="11801"/>
          <a:stretch>
            <a:fillRect/>
          </a:stretch>
        </p:blipFill>
        <p:spPr bwMode="auto">
          <a:xfrm>
            <a:off x="6264728" y="4572000"/>
            <a:ext cx="287927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dynamicchiropractor.files.wordpress.com/2012/03/2womenwalkers-healthedc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676400"/>
            <a:ext cx="1732003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t1.gstatic.com/images?q=tbn:ANd9GcQvmgYc5F0S5qvCZtY1lEVfuFtN_TNgaiix4qNVbPduAHSmnF19Y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24400"/>
            <a:ext cx="3333751" cy="137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6" name="Picture 2" descr="http://www.childclipart.com/wp-content/uploads/question-mark-clip-art-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514600"/>
            <a:ext cx="28575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2286000"/>
            <a:ext cx="7929619" cy="22313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/>
            <a:r>
              <a:rPr lang="en-C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major mortality risks are: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CA" sz="2500" b="1" dirty="0" smtClean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CA" sz="2500" b="1" dirty="0" smtClean="0">
                <a:latin typeface="Times New Roman" pitchFamily="18" charset="0"/>
                <a:cs typeface="Times New Roman" pitchFamily="18" charset="0"/>
              </a:rPr>
              <a:t>Smoking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CA" sz="2500" b="1" dirty="0" smtClean="0">
                <a:latin typeface="Times New Roman" pitchFamily="18" charset="0"/>
                <a:cs typeface="Times New Roman" pitchFamily="18" charset="0"/>
              </a:rPr>
              <a:t>Elevated fasting glucose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C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Inactivity</a:t>
            </a:r>
            <a:endParaRPr lang="en-CA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2" y="381001"/>
            <a:ext cx="5177699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fr-C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WHO, 2009</a:t>
            </a:r>
            <a:endParaRPr lang="fr-C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1" y="304800"/>
            <a:ext cx="1002980" cy="963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62200"/>
            <a:ext cx="29182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077200" cy="48006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dirty="0" smtClean="0"/>
              <a:t>Perceived intensity in older adults?</a:t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2400" dirty="0" smtClean="0">
                <a:solidFill>
                  <a:schemeClr val="tx1"/>
                </a:solidFill>
              </a:rPr>
              <a:t>Bouchard and Jones, submitted to </a:t>
            </a:r>
            <a:r>
              <a:rPr lang="en-CA" sz="2400" i="1" dirty="0" smtClean="0">
                <a:solidFill>
                  <a:schemeClr val="tx1"/>
                </a:solidFill>
              </a:rPr>
              <a:t>Journal of Aging Research</a:t>
            </a:r>
            <a:endParaRPr lang="en-CA" sz="3600" i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www.steadyhealth.com/131076/Image/seniors_exerci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414" y="1905000"/>
            <a:ext cx="40386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775192"/>
            <a:ext cx="83820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Capacity to identify moderate intensity in older adults.</a:t>
            </a:r>
          </a:p>
          <a:p>
            <a:pPr marL="633222" indent="-514350">
              <a:buFont typeface="+mj-lt"/>
              <a:buAutoNum type="arabicPeriod"/>
            </a:pP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Can you learn how to identify moderate intensity?</a:t>
            </a:r>
          </a:p>
          <a:p>
            <a:pPr marL="633222" indent="-514350">
              <a:buNone/>
            </a:pP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Can tools help you ?</a:t>
            </a:r>
            <a:endParaRPr lang="en-CA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Inclusion criteria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2"/>
            <a:ext cx="6324600" cy="462560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Men and women aged ≥ 65 years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Inactive (&lt;2 sessions per week)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No training in cardiac rehabilitation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Not using medication acting influencing HR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No pacemaker</a:t>
            </a:r>
            <a:endParaRPr lang="en-CA" b="1" dirty="0"/>
          </a:p>
        </p:txBody>
      </p:sp>
      <p:pic>
        <p:nvPicPr>
          <p:cNvPr id="4" name="Image 3" descr="check-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1" y="2819401"/>
            <a:ext cx="2428892" cy="314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804248" y="1340768"/>
            <a:ext cx="2232248" cy="1944216"/>
          </a:xfrm>
          <a:prstGeom prst="rect">
            <a:avLst/>
          </a:prstGeom>
          <a:gradFill>
            <a:gsLst>
              <a:gs pos="0">
                <a:schemeClr val="accent1">
                  <a:tint val="73000"/>
                  <a:satMod val="150000"/>
                </a:schemeClr>
              </a:gs>
              <a:gs pos="51000">
                <a:schemeClr val="accent1">
                  <a:shade val="63000"/>
                  <a:satMod val="160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1340768"/>
            <a:ext cx="2232248" cy="1944216"/>
          </a:xfrm>
          <a:prstGeom prst="rect">
            <a:avLst/>
          </a:prstGeom>
          <a:gradFill>
            <a:gsLst>
              <a:gs pos="0">
                <a:schemeClr val="accent1">
                  <a:tint val="73000"/>
                  <a:satMod val="150000"/>
                </a:schemeClr>
              </a:gs>
              <a:gs pos="51000">
                <a:schemeClr val="accent1">
                  <a:shade val="63000"/>
                  <a:satMod val="160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714348" y="285728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algn="ctr">
              <a:defRPr/>
            </a:pPr>
            <a:r>
              <a:rPr lang="fr-CA" sz="4000" b="1" dirty="0" err="1" smtClean="0">
                <a:solidFill>
                  <a:srgbClr val="FFC000"/>
                </a:solidFill>
              </a:rPr>
              <a:t>Methods</a:t>
            </a:r>
            <a:endParaRPr lang="fr-CA" sz="4000" b="1" kern="0" dirty="0" smtClean="0">
              <a:solidFill>
                <a:srgbClr val="FFC000"/>
              </a:solidFill>
              <a:cs typeface="+mj-cs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87060"/>
            <a:ext cx="1120778" cy="1074079"/>
          </a:xfrm>
          <a:prstGeom prst="rect">
            <a:avLst/>
          </a:prstGeom>
        </p:spPr>
      </p:pic>
      <p:pic>
        <p:nvPicPr>
          <p:cNvPr id="20482" name="Picture 2" descr="http://1.bp.blogspot.com/_Zhg_lxt3lTw/TGprOSYr9OI/AAAAAAAABME/TgJmacTyVhE/s400/Borg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187" y="1592796"/>
            <a:ext cx="999565" cy="16002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072" r="1380"/>
          <a:stretch>
            <a:fillRect/>
          </a:stretch>
        </p:blipFill>
        <p:spPr bwMode="auto">
          <a:xfrm>
            <a:off x="3119950" y="1787060"/>
            <a:ext cx="3072230" cy="192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772816"/>
            <a:ext cx="1120778" cy="1074079"/>
          </a:xfrm>
          <a:prstGeom prst="rect">
            <a:avLst/>
          </a:prstGeom>
        </p:spPr>
      </p:pic>
      <p:pic>
        <p:nvPicPr>
          <p:cNvPr id="26" name="Picture 2" descr="http://1.bp.blogspot.com/_Zhg_lxt3lTw/TGprOSYr9OI/AAAAAAAABME/TgJmacTyVhE/s400/BorgSc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811" y="1592796"/>
            <a:ext cx="999565" cy="16002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81100" y="4650518"/>
            <a:ext cx="1656184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4288" y="4650518"/>
            <a:ext cx="1728192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67608" y="4650518"/>
            <a:ext cx="4176464" cy="1152128"/>
            <a:chOff x="2555776" y="3284984"/>
            <a:chExt cx="4176464" cy="1152128"/>
          </a:xfr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2" name="Rectangle 1"/>
            <p:cNvSpPr/>
            <p:nvPr/>
          </p:nvSpPr>
          <p:spPr>
            <a:xfrm>
              <a:off x="2555776" y="3284984"/>
              <a:ext cx="4176464" cy="115212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723126" y="3599438"/>
              <a:ext cx="3841764" cy="52322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spcBef>
                  <a:spcPts val="0"/>
                </a:spcBef>
              </a:pPr>
              <a:r>
                <a:rPr lang="en-CA" sz="2800" b="1" dirty="0" smtClean="0">
                  <a:ln w="50800"/>
                  <a:solidFill>
                    <a:schemeClr val="tx1"/>
                  </a:solidFill>
                </a:rPr>
                <a:t>8-week intervention</a:t>
              </a:r>
              <a:endParaRPr lang="en-CA" sz="2800" b="1" dirty="0">
                <a:ln w="50800"/>
                <a:solidFill>
                  <a:schemeClr val="tx1"/>
                </a:solidFill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95536" y="5010558"/>
            <a:ext cx="182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PRE-TESTING</a:t>
            </a:r>
            <a:endParaRPr lang="en-CA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7092280" y="501055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POST</a:t>
            </a:r>
            <a:r>
              <a:rPr lang="en-CA" b="1" dirty="0"/>
              <a:t>-</a:t>
            </a:r>
            <a:r>
              <a:rPr lang="en-CA" b="1" dirty="0" smtClean="0"/>
              <a:t>TESTING</a:t>
            </a:r>
            <a:endParaRPr lang="en-CA" b="1" dirty="0"/>
          </a:p>
        </p:txBody>
      </p:sp>
      <p:pic>
        <p:nvPicPr>
          <p:cNvPr id="29" name="Picture 2" descr="http://t1.gstatic.com/images?q=tbn:ANd9GcQvmgYc5F0S5qvCZtY1lEVfuFtN_TNgaiix4qNVbPduAHSmnF19Y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947971"/>
            <a:ext cx="1152128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Image 3" descr="Afficher l'image en taille réell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948" y="5946662"/>
            <a:ext cx="1260140" cy="65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 descr="https://myhealth.alberta.ca/health/_layouts/healthwise/media/medical/hw/hwkb17_071.jpg"/>
          <p:cNvPicPr>
            <a:picLocks noChangeAspect="1" noChangeArrowheads="1"/>
          </p:cNvPicPr>
          <p:nvPr/>
        </p:nvPicPr>
        <p:blipFill>
          <a:blip r:embed="rId9" cstate="print"/>
          <a:srcRect b="11801"/>
          <a:stretch>
            <a:fillRect/>
          </a:stretch>
        </p:blipFill>
        <p:spPr bwMode="auto">
          <a:xfrm>
            <a:off x="5652120" y="5947972"/>
            <a:ext cx="1080120" cy="64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wn Arrow 4"/>
          <p:cNvSpPr/>
          <p:nvPr/>
        </p:nvSpPr>
        <p:spPr>
          <a:xfrm>
            <a:off x="7740352" y="3429000"/>
            <a:ext cx="504056" cy="10081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1043608" y="3429000"/>
            <a:ext cx="504056" cy="10081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4355976" y="3933056"/>
            <a:ext cx="504056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27" grpId="0" animBg="1"/>
      <p:bldP spid="28" grpId="0" animBg="1"/>
      <p:bldP spid="22" grpId="0"/>
      <p:bldP spid="23" grpId="0"/>
      <p:bldP spid="5" grpId="0" animBg="1"/>
      <p:bldP spid="33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Results: Baseline characteristics</a:t>
            </a:r>
            <a:endParaRPr lang="en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793427"/>
              </p:ext>
            </p:extLst>
          </p:nvPr>
        </p:nvGraphicFramePr>
        <p:xfrm>
          <a:off x="381001" y="1828800"/>
          <a:ext cx="8077202" cy="4578770"/>
        </p:xfrm>
        <a:graphic>
          <a:graphicData uri="http://schemas.openxmlformats.org/drawingml/2006/table">
            <a:tbl>
              <a:tblPr/>
              <a:tblGrid>
                <a:gridCol w="4158703"/>
                <a:gridCol w="3918499"/>
              </a:tblGrid>
              <a:tr h="55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fr-CA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(N=25)</a:t>
                      </a:r>
                      <a:endParaRPr lang="fr-CA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9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Age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71.9 ± 4.5</a:t>
                      </a:r>
                      <a:endParaRPr lang="fr-CA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9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Male (%)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(48.0%)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Sum of chronic conditions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3.3 ± 1.6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6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Health risk factors</a:t>
                      </a:r>
                      <a:endParaRPr lang="fr-CA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5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Body mass index (kg/m</a:t>
                      </a:r>
                      <a:r>
                        <a:rPr lang="en-CA" sz="2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At</a:t>
                      </a:r>
                      <a:r>
                        <a:rPr lang="en-CA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risk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Waist circumference (cm)</a:t>
                      </a:r>
                      <a:endParaRPr lang="fr-CA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At risk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Systolic blood pressure (mmHg)</a:t>
                      </a:r>
                      <a:endParaRPr lang="fr-CA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Normal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Diastolic  blood pressure (mmHg)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Normal</a:t>
                      </a:r>
                      <a:endParaRPr lang="fr-CA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Results: Moderate intensity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04800" y="1600201"/>
            <a:ext cx="883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kind of physical </a:t>
            </a:r>
            <a:r>
              <a:rPr lang="en-US" sz="3200" dirty="0" smtClean="0"/>
              <a:t>activity </a:t>
            </a:r>
            <a:r>
              <a:rPr lang="en-US" sz="3200" dirty="0"/>
              <a:t>do you think a person of your age should </a:t>
            </a:r>
            <a:r>
              <a:rPr lang="en-US" sz="3200" b="1" dirty="0"/>
              <a:t>AT LEAST </a:t>
            </a:r>
            <a:r>
              <a:rPr lang="en-US" sz="3200" b="1" dirty="0" smtClean="0"/>
              <a:t>do </a:t>
            </a:r>
            <a:r>
              <a:rPr lang="en-US" sz="3200" b="1" dirty="0"/>
              <a:t>in order to derive health benefits</a:t>
            </a:r>
            <a:r>
              <a:rPr lang="en-US" sz="3200" b="1" dirty="0" smtClean="0"/>
              <a:t>?</a:t>
            </a:r>
          </a:p>
          <a:p>
            <a:endParaRPr lang="en-US" sz="3200" b="1" dirty="0" smtClean="0"/>
          </a:p>
          <a:p>
            <a:pPr marL="457200" indent="398463">
              <a:buFont typeface="Arial" pitchFamily="34" charset="0"/>
              <a:buChar char="•"/>
            </a:pPr>
            <a:r>
              <a:rPr lang="en-US" sz="3200" b="1" dirty="0" smtClean="0"/>
              <a:t>Light </a:t>
            </a:r>
            <a:endParaRPr lang="en-US" sz="3200" b="1" dirty="0"/>
          </a:p>
          <a:p>
            <a:pPr marL="457200" indent="398463">
              <a:buFont typeface="Arial" pitchFamily="34" charset="0"/>
              <a:buChar char="•"/>
            </a:pPr>
            <a:r>
              <a:rPr lang="en-US" sz="3200" b="1" dirty="0" smtClean="0"/>
              <a:t>Moderate  </a:t>
            </a:r>
          </a:p>
          <a:p>
            <a:pPr marL="457200" indent="398463">
              <a:buFont typeface="Arial" pitchFamily="34" charset="0"/>
              <a:buChar char="•"/>
            </a:pPr>
            <a:r>
              <a:rPr lang="en-US" sz="3200" b="1" dirty="0" smtClean="0"/>
              <a:t>Vigorous </a:t>
            </a:r>
          </a:p>
          <a:p>
            <a:pPr marL="457200" indent="398463">
              <a:buFont typeface="Arial" pitchFamily="34" charset="0"/>
              <a:buChar char="•"/>
            </a:pPr>
            <a:r>
              <a:rPr lang="en-US" sz="3200" b="1" dirty="0"/>
              <a:t>D</a:t>
            </a:r>
            <a:r>
              <a:rPr lang="en-US" sz="3200" b="1" dirty="0" smtClean="0"/>
              <a:t>o </a:t>
            </a:r>
            <a:r>
              <a:rPr lang="en-US" sz="3200" b="1" dirty="0"/>
              <a:t>not know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70679" y="5719227"/>
            <a:ext cx="453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23/25</a:t>
            </a:r>
            <a:r>
              <a:rPr lang="en-CA" sz="3200" b="1" dirty="0">
                <a:solidFill>
                  <a:srgbClr val="FF0000"/>
                </a:solidFill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</a:rPr>
              <a:t>(92%)= </a:t>
            </a:r>
            <a:r>
              <a:rPr lang="en-CA" sz="3600" b="1" dirty="0" smtClean="0">
                <a:solidFill>
                  <a:srgbClr val="FF0000"/>
                </a:solidFill>
              </a:rPr>
              <a:t> Moderate</a:t>
            </a:r>
            <a:endParaRPr lang="en-CA" sz="3200" b="1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s://encrypted-tbn1.google.com/images?q=tbn:ANd9GcR81oqboAuZsi8npyroCLGUTZ_tqszi6CZAm4oAjLI5G44hNljL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 level pre-post</a:t>
            </a:r>
            <a:endParaRPr lang="en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91737"/>
              </p:ext>
            </p:extLst>
          </p:nvPr>
        </p:nvGraphicFramePr>
        <p:xfrm>
          <a:off x="228600" y="2057400"/>
          <a:ext cx="8382001" cy="3675888"/>
        </p:xfrm>
        <a:graphic>
          <a:graphicData uri="http://schemas.openxmlformats.org/drawingml/2006/table">
            <a:tbl>
              <a:tblPr/>
              <a:tblGrid>
                <a:gridCol w="3295067"/>
                <a:gridCol w="2543467"/>
                <a:gridCol w="2543467"/>
              </a:tblGrid>
              <a:tr h="420624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CA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</a:t>
                      </a:r>
                      <a:endParaRPr lang="fr-CA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Post</a:t>
                      </a:r>
                      <a:endParaRPr lang="fr-CA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# of PA minutes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CA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182  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106-384)</a:t>
                      </a:r>
                      <a:endParaRPr lang="fr-CA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255 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105-460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)*</a:t>
                      </a:r>
                      <a:endParaRPr lang="fr-CA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of Moderate minutes</a:t>
                      </a:r>
                      <a:endParaRPr lang="fr-CA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 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0-56)</a:t>
                      </a:r>
                      <a:endParaRPr lang="fr-CA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 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0-46)</a:t>
                      </a:r>
                      <a:endParaRPr lang="fr-CA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#</a:t>
                      </a:r>
                      <a:r>
                        <a:rPr lang="fr-CA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2400" b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steps</a:t>
                      </a:r>
                      <a:r>
                        <a:rPr lang="fr-CA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per </a:t>
                      </a:r>
                      <a:r>
                        <a:rPr lang="fr-CA" sz="2400" b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day</a:t>
                      </a:r>
                      <a:endParaRPr lang="fr-CA" sz="2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5479  ± </a:t>
                      </a:r>
                      <a:r>
                        <a:rPr lang="en-CA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3168</a:t>
                      </a:r>
                      <a:endParaRPr lang="fr-CA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7312</a:t>
                      </a:r>
                      <a:r>
                        <a:rPr lang="en-CA" sz="2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4263*</a:t>
                      </a:r>
                      <a:endParaRPr lang="fr-CA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124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Median</a:t>
                      </a:r>
                      <a:r>
                        <a:rPr lang="fr-CA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(25-75th</a:t>
                      </a:r>
                      <a:r>
                        <a:rPr lang="fr-CA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percentile</a:t>
                      </a:r>
                      <a:endParaRPr lang="fr-CA" sz="2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 level pre-post-2</a:t>
            </a:r>
            <a:endParaRPr lang="en-CA" dirty="0"/>
          </a:p>
        </p:txBody>
      </p:sp>
      <p:sp>
        <p:nvSpPr>
          <p:cNvPr id="4" name="ZoneTexte 7"/>
          <p:cNvSpPr txBox="1"/>
          <p:nvPr/>
        </p:nvSpPr>
        <p:spPr>
          <a:xfrm>
            <a:off x="457200" y="2133600"/>
            <a:ext cx="6629400" cy="1323439"/>
          </a:xfrm>
          <a:prstGeom prst="rect">
            <a:avLst/>
          </a:prstGeom>
          <a:noFill/>
          <a:ln w="349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FF0000"/>
                </a:solidFill>
              </a:rPr>
              <a:t>Less than 1% </a:t>
            </a:r>
            <a:r>
              <a:rPr lang="en-CA" sz="4000" b="1" dirty="0" smtClean="0">
                <a:solidFill>
                  <a:srgbClr val="FF0000"/>
                </a:solidFill>
                <a:latin typeface="Perpetua"/>
              </a:rPr>
              <a:t>at </a:t>
            </a:r>
            <a:r>
              <a:rPr lang="en-CA" sz="4000" b="1" dirty="0" smtClean="0">
                <a:solidFill>
                  <a:srgbClr val="FF0000"/>
                </a:solidFill>
              </a:rPr>
              <a:t>moderate intensity</a:t>
            </a:r>
            <a:endParaRPr lang="en-CA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676400"/>
            <a:ext cx="1859607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7850"/>
              </p:ext>
            </p:extLst>
          </p:nvPr>
        </p:nvGraphicFramePr>
        <p:xfrm>
          <a:off x="381000" y="4838700"/>
          <a:ext cx="8382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057400"/>
                <a:gridCol w="20574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Manual Pulse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Pedometer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HR Monitor</a:t>
                      </a:r>
                      <a:endParaRPr lang="en-CA" sz="2400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#min total PA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+58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+120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+88</a:t>
                      </a:r>
                      <a:endParaRPr lang="en-CA" sz="2400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#min moderate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+6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+20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-48</a:t>
                      </a:r>
                      <a:endParaRPr lang="en-CA" sz="2400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Steps/day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+278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+2341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+1797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llipse 6"/>
          <p:cNvSpPr/>
          <p:nvPr/>
        </p:nvSpPr>
        <p:spPr>
          <a:xfrm>
            <a:off x="4572000" y="4648200"/>
            <a:ext cx="22098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4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Treadmill test</a:t>
            </a:r>
            <a:endParaRPr lang="en-CA" dirty="0"/>
          </a:p>
        </p:txBody>
      </p:sp>
      <p:pic>
        <p:nvPicPr>
          <p:cNvPr id="7" name="Picture 2" descr="http://1.bp.blogspot.com/_Zhg_lxt3lTw/TGprOSYr9OI/AAAAAAAABME/TgJmacTyVhE/s400/Borg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2895600" cy="4053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800600" y="3657600"/>
            <a:ext cx="3124200" cy="838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ZoneTexte 8"/>
          <p:cNvSpPr txBox="1"/>
          <p:nvPr/>
        </p:nvSpPr>
        <p:spPr>
          <a:xfrm>
            <a:off x="228600" y="27432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PRE: 22 %</a:t>
            </a:r>
          </a:p>
          <a:p>
            <a:r>
              <a:rPr lang="en-CA" sz="3600" b="1" dirty="0" smtClean="0"/>
              <a:t>POST:30 %</a:t>
            </a:r>
          </a:p>
          <a:p>
            <a:r>
              <a:rPr lang="en-CA" sz="3600" b="1" dirty="0" smtClean="0"/>
              <a:t>Best improvement in pedometer group</a:t>
            </a:r>
            <a:endParaRPr lang="en-CA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fit people?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076461"/>
              </p:ext>
            </p:extLst>
          </p:nvPr>
        </p:nvGraphicFramePr>
        <p:xfrm>
          <a:off x="76200" y="1600199"/>
          <a:ext cx="8915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235"/>
                <a:gridCol w="4077165"/>
              </a:tblGrid>
              <a:tr h="455181">
                <a:tc>
                  <a:txBody>
                    <a:bodyPr/>
                    <a:lstStyle/>
                    <a:p>
                      <a:pPr algn="ctr"/>
                      <a:endParaRPr lang="en-US" sz="1800" b="1" u="none" dirty="0">
                        <a:solidFill>
                          <a:srgbClr val="17375E"/>
                        </a:solidFill>
                      </a:endParaRPr>
                    </a:p>
                  </a:txBody>
                  <a:tcPr anchor="ctr">
                    <a:solidFill>
                      <a:srgbClr val="E0C3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(n=52)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0C32F"/>
                    </a:solidFill>
                  </a:tcPr>
                </a:tc>
              </a:tr>
              <a:tr h="45825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Age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 (22-48)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5041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How many minutes per week of exercise should you accumulate to derive health benefits ?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222.6 ± 121.76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3529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Moderate is the minimum intensity necessary  to derive </a:t>
                      </a:r>
                      <a:r>
                        <a:rPr lang="en-US" sz="1800" b="1" baseline="0" dirty="0" smtClean="0"/>
                        <a:t>health benefits?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43 (82.7%)</a:t>
                      </a:r>
                    </a:p>
                  </a:txBody>
                  <a:tcPr anchor="ctr"/>
                </a:tc>
              </a:tr>
              <a:tr h="50019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Steps per</a:t>
                      </a:r>
                      <a:r>
                        <a:rPr lang="en-US" sz="1800" b="1" baseline="0" dirty="0" smtClean="0"/>
                        <a:t> day during evaluation week</a:t>
                      </a:r>
                      <a:endParaRPr lang="en-US" sz="18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13,765 (10,820-17,152)</a:t>
                      </a:r>
                      <a:endParaRPr lang="en-US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58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Data</a:t>
                      </a:r>
                      <a:r>
                        <a:rPr lang="en-US" sz="1400" b="1" baseline="0" dirty="0" smtClean="0"/>
                        <a:t> presented as mean </a:t>
                      </a:r>
                      <a:r>
                        <a:rPr lang="en-US" sz="1400" b="1" dirty="0" smtClean="0"/>
                        <a:t>± SD, median (25-75</a:t>
                      </a:r>
                      <a:r>
                        <a:rPr lang="en-US" sz="1400" b="1" baseline="30000" dirty="0" smtClean="0"/>
                        <a:t>th </a:t>
                      </a:r>
                      <a:r>
                        <a:rPr lang="en-US" sz="1400" b="1" baseline="0" dirty="0" smtClean="0"/>
                        <a:t>percentiles) ,</a:t>
                      </a:r>
                      <a:r>
                        <a:rPr lang="en-US" sz="1400" b="1" dirty="0" smtClean="0"/>
                        <a:t> or N (%)</a:t>
                      </a:r>
                      <a:endParaRPr lang="en-US" sz="1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578" y="4942303"/>
            <a:ext cx="1335749" cy="1915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86669" y="5714375"/>
            <a:ext cx="2836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5 out of 52: 9.6 %</a:t>
            </a:r>
          </a:p>
          <a:p>
            <a:r>
              <a:rPr lang="en-CA" sz="2800" b="1" dirty="0" smtClean="0"/>
              <a:t>All women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81147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678" y="401784"/>
            <a:ext cx="8819722" cy="64633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Difference between </a:t>
            </a:r>
            <a:r>
              <a:rPr lang="en-C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nactivity and sedentary</a:t>
            </a:r>
            <a:endParaRPr lang="fr-C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brighthealing.com/wp-content/uploads/sedentary-and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14800" cy="3190876"/>
          </a:xfrm>
          <a:prstGeom prst="rect">
            <a:avLst/>
          </a:prstGeom>
          <a:noFill/>
        </p:spPr>
      </p:pic>
      <p:pic>
        <p:nvPicPr>
          <p:cNvPr id="1026" name="Picture 2" descr="http://culturedchaos.files.wordpress.com/2011/06/i_hate_run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07" y="2319338"/>
            <a:ext cx="392809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7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dirty="0" smtClean="0"/>
              <a:t>In older adults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CA" b="1" dirty="0" smtClean="0"/>
              <a:t>Two-phase </a:t>
            </a:r>
            <a:r>
              <a:rPr lang="en-CA" b="1" dirty="0"/>
              <a:t>training with the pedometer</a:t>
            </a:r>
          </a:p>
          <a:p>
            <a:pPr>
              <a:buNone/>
            </a:pPr>
            <a:endParaRPr lang="en-CA" b="1" dirty="0"/>
          </a:p>
          <a:p>
            <a:pPr>
              <a:buNone/>
            </a:pPr>
            <a:endParaRPr lang="en-CA" b="1" dirty="0"/>
          </a:p>
          <a:p>
            <a:pPr>
              <a:buNone/>
            </a:pPr>
            <a:r>
              <a:rPr lang="en-CA" b="1" dirty="0"/>
              <a:t>1- increase volume</a:t>
            </a:r>
          </a:p>
          <a:p>
            <a:pPr>
              <a:buNone/>
            </a:pPr>
            <a:r>
              <a:rPr lang="en-CA" b="1" dirty="0"/>
              <a:t>2- increase intensity</a:t>
            </a:r>
          </a:p>
          <a:p>
            <a:pPr>
              <a:buNone/>
            </a:pPr>
            <a:r>
              <a:rPr lang="en-CA" b="1" dirty="0"/>
              <a:t>	N= </a:t>
            </a:r>
            <a:r>
              <a:rPr lang="en-CA" b="1" dirty="0" smtClean="0"/>
              <a:t>50</a:t>
            </a:r>
            <a:endParaRPr lang="en-CA" b="1" dirty="0"/>
          </a:p>
          <a:p>
            <a:pPr>
              <a:buNone/>
            </a:pPr>
            <a:r>
              <a:rPr lang="en-CA" b="1" dirty="0"/>
              <a:t>	</a:t>
            </a:r>
          </a:p>
          <a:p>
            <a:pPr>
              <a:buNone/>
            </a:pPr>
            <a:r>
              <a:rPr lang="en-CA" b="1" dirty="0"/>
              <a:t>Age 65+</a:t>
            </a:r>
          </a:p>
          <a:p>
            <a:pPr marL="118872" indent="0">
              <a:buNone/>
            </a:pP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 smtClean="0"/>
              <a:t>In fit individuals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CA" b="1" dirty="0" smtClean="0"/>
              <a:t>Learn the </a:t>
            </a:r>
            <a:r>
              <a:rPr lang="en-CA" b="1" dirty="0" smtClean="0">
                <a:solidFill>
                  <a:srgbClr val="FF0000"/>
                </a:solidFill>
              </a:rPr>
              <a:t>CPAG</a:t>
            </a:r>
            <a:r>
              <a:rPr lang="en-CA" b="1" dirty="0" smtClean="0"/>
              <a:t> when they sign up to gym facility and learn how to reach the </a:t>
            </a:r>
            <a:r>
              <a:rPr lang="en-CA" b="1" dirty="0" smtClean="0">
                <a:solidFill>
                  <a:srgbClr val="FF0000"/>
                </a:solidFill>
              </a:rPr>
              <a:t>optimal intensity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t3.gstatic.com/images?q=tbn:ANd9GcSkT7Ng5baA9Y6aAIAomnLSZjapL6LEkjH-iWyAy8JFN1FHDuXc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927" y="4114800"/>
            <a:ext cx="2900311" cy="217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to get started with the pedometer?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CA" b="1" dirty="0" smtClean="0"/>
              <a:t>Buy a pedometer ($8-20)!</a:t>
            </a:r>
          </a:p>
          <a:p>
            <a:pPr>
              <a:spcAft>
                <a:spcPts val="1200"/>
              </a:spcAft>
            </a:pPr>
            <a:r>
              <a:rPr lang="en-CA" b="1" dirty="0" smtClean="0"/>
              <a:t>Make sure it is accurately counting steps: walk 20 steps, then check to make sure the pedometer actually counted 20 steps +/- 2</a:t>
            </a:r>
          </a:p>
          <a:p>
            <a:pPr>
              <a:spcAft>
                <a:spcPts val="1200"/>
              </a:spcAft>
            </a:pPr>
            <a:r>
              <a:rPr lang="en-CA" b="1" dirty="0" smtClean="0"/>
              <a:t>When walking for exercise, walk at a cadence of 100 steps/minute or more</a:t>
            </a:r>
          </a:p>
          <a:p>
            <a:pPr>
              <a:spcAft>
                <a:spcPts val="1200"/>
              </a:spcAft>
            </a:pPr>
            <a:r>
              <a:rPr lang="en-CA" b="1" dirty="0" smtClean="0"/>
              <a:t>Calculate your steps/minute prescription: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b="1" dirty="0" smtClean="0"/>
              <a:t>Ex: 20 min walk at 120 steps/minute = 2400 steps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27" y="2819400"/>
            <a:ext cx="9144000" cy="2585323"/>
          </a:xfrm>
          <a:prstGeom prst="rect">
            <a:avLst/>
          </a:prstGeom>
          <a:gradFill flip="none" rotWithShape="1">
            <a:gsLst>
              <a:gs pos="0">
                <a:srgbClr val="4C7C8B"/>
              </a:gs>
              <a:gs pos="100000">
                <a:schemeClr val="tx2">
                  <a:lumMod val="1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glow rad="63500">
              <a:schemeClr val="accent2">
                <a:tint val="30000"/>
                <a:shade val="95000"/>
                <a:satMod val="300000"/>
                <a:alpha val="50000"/>
              </a:schemeClr>
            </a:glo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9E98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Some is better than none, but </a:t>
            </a:r>
          </a:p>
          <a:p>
            <a:pPr algn="ctr">
              <a:defRPr/>
            </a:pPr>
            <a:r>
              <a:rPr lang="en-GB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9E98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more is better than some!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57199"/>
            <a:ext cx="5093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 smtClean="0">
                <a:solidFill>
                  <a:srgbClr val="FFC000"/>
                </a:solidFill>
              </a:rPr>
              <a:t>Take home message</a:t>
            </a:r>
            <a:endParaRPr lang="en-CA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4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research interests</a:t>
            </a:r>
            <a:endParaRPr lang="en-CA" dirty="0"/>
          </a:p>
        </p:txBody>
      </p:sp>
      <p:pic>
        <p:nvPicPr>
          <p:cNvPr id="4" name="Picture 6" descr="http://img.timeinc.net/time/2007/eating/makes_eat/makes_eat_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09" y="4876800"/>
            <a:ext cx="1950328" cy="12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elle\Desktop\Disque dur externe sept 2012\images\pictures Staff U of M\treadmill\treadmill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/>
          <a:stretch/>
        </p:blipFill>
        <p:spPr bwMode="auto">
          <a:xfrm>
            <a:off x="464359" y="3474836"/>
            <a:ext cx="1475804" cy="23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ewwavesport.com/pictures/pi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59" y="3677138"/>
            <a:ext cx="1857407" cy="19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0.gstatic.com/images?q=tbn:ANd9GcQQWZvw7qjVoYPZEVT3IoIGZX-Vdjvildf6yIQTEeSdCcGJIWbm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82" y="2988352"/>
            <a:ext cx="1034318" cy="15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4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Canadian Physical Activity Guidelines: Aerobic component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2" r="1380"/>
          <a:stretch>
            <a:fillRect/>
          </a:stretch>
        </p:blipFill>
        <p:spPr bwMode="auto">
          <a:xfrm>
            <a:off x="609600" y="2362200"/>
            <a:ext cx="4749853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oneTexte 4"/>
          <p:cNvSpPr txBox="1"/>
          <p:nvPr/>
        </p:nvSpPr>
        <p:spPr>
          <a:xfrm>
            <a:off x="5310386" y="2057400"/>
            <a:ext cx="38336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atin typeface="Perpetua"/>
              </a:rPr>
              <a:t>≥150 minutes of aerobic physical activity per week at </a:t>
            </a:r>
            <a:r>
              <a:rPr lang="en-CA" sz="4400" dirty="0" smtClean="0">
                <a:solidFill>
                  <a:srgbClr val="FF0000"/>
                </a:solidFill>
                <a:latin typeface="Perpetua"/>
              </a:rPr>
              <a:t>moderate- to vigorous- intensity</a:t>
            </a:r>
            <a:r>
              <a:rPr lang="en-CA" sz="3600" dirty="0" smtClean="0">
                <a:latin typeface="Perpetua"/>
              </a:rPr>
              <a:t>.</a:t>
            </a:r>
          </a:p>
          <a:p>
            <a:endParaRPr lang="en-CA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828800" y="5638800"/>
            <a:ext cx="247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www.csep.ca/guidelines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4700786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types of activities count?</a:t>
            </a:r>
            <a:endParaRPr lang="en-CA" dirty="0"/>
          </a:p>
        </p:txBody>
      </p:sp>
      <p:sp>
        <p:nvSpPr>
          <p:cNvPr id="4" name="AutoShape 4" descr="data:image/jpeg;base64,/9j/4AAQSkZJRgABAQAAAQABAAD/2wCEAAkGBhQSERUUEhQVFRQWFRgYGBgVFRcZFBYXFxQVFRQVFBQYHCYeFxkjGRUUHy8gJScpLCwsFR4xNTAqNScrLCkBCQoKDgwOGg8PGikiHxwpLCwqKSwpKSwsKS0sLCkpKSwsLCwsLCwsLCkpLCwpLCwpLCkpKiwsKSkpKSkpKSkpLP/AABEIAMkA+wMBIgACEQEDEQH/xAAcAAABBQEBAQAAAAAAAAAAAAAAAwQFBgcBAgj/xABEEAACAQIEBAIGBgcIAAcAAAABAgMAEQQSITEFBhNBIlEHMmFxgZEUI1KhsdEWQmJygsHhFTNDU5KisvAXJDRjwtLx/8QAGQEBAAMBAQAAAAAAAAAAAAAAAAIDBAEF/8QAJxEAAwACAQQCAgIDAQAAAAAAAAECAxEEEiExURNBFCJhwXGRsVL/2gAMAwEAAhEDEQA/ANxooooAoorhoCH4xzGkEixkjMylrewW/Omw5qUjS1U70gYU/wBoocqKGiJzKWzuRoAwOgtbsO9RuDxWXe9vOsmTJU7a+mbcOGa8mhHmj90mloeZAw8qorYuPcHX30vw2W8iAmwZwt+wud/lVK5Ft6L648JGj4KcuuY7Hb3U5rxGgAsNq916C8HmPyFFFFdOBRRRQBRRRQBRRRQBRRXKA7RXK7QBRRXKA7RXKL0B2iiigCiiigCiiigOZqL1XeZ8Ox1RmU+akj8KgcLxrGQ7ydVR2dR/yFjVFZ5l6ZfOF0to0C9Q/G+ccJhNMRPHG32Sbt/pFzVQ4lzbjHBC5EB+wDm+Dk6fKsP49hv/ADUgcuoLkktdmsdddfFvUoyq3pEbxOFujWOYPSPgsbPCmHWRnGYdQrlUC1yMp1O1713hafWEHvr+dZhw/B9AJiEfN47aqynIRY6HcE31HlWiwY9DICjA6gi25VhYH3ZioqHIxtRT/wAf2aOJf7qf4f8ATJrE4ZQdAPgKguY+LnDosq/qMDbzvdbfeakMVi9ixsMran3d6ovMXGRiCVTWNSAASBmbtc9hp99ZMGB3qv5NOfL0fr96Nm5J9JGFx8agOsU+xidrNcbFCfXBGulW+9fIcfDnMypkyMzAC99ydDfv8K2bgHEuIRxLGcSXtoCyKzAbWztqR763XkmPJ504qvwajicUqLmYgD2m1Rf6UQ3/ALxP9QqpTcLknIOIkaS21zoPcosPupVOW18/nVD5Po0Ljdu7LinGUbZlPuYfnTj6ctqpH6Or7KRxHCQotc28rm3yrn5D9Hfxl7LjLzFEpsXQH94XpbD8Yjf1WU+4g1QI8OBpYW91exw8HcVz8l+iX4s+y/Yvi0cYuzAe/wDkNzUW3OEd9A59yfnUBHgQNh+fzpSJ1B1++uPk0/AXGleSbPNyfZk/0f1rn6Xr2jf5L+dMxMtthXGUeVc+ezv48Ds84gf4T/7fzrx+my/5b/7fzpm2HFIPh171357O/jwSf6aDtE/zX86Rn5zYa5FA8mbX7hUaI187U1x8C5SQc1c+ajq48L6Jf9O2ewii8R+02l/cK5FxecMHd7m9igACj2H3+dQHCcMtyxurdrbfHzqTW51YA2+TDyYVx5Kf2TjDCXgvWGxAdAy7EX/ofbStRnLoPRF98zf8j27VJ1vl7Wzy6Wm0FFFFSIhRRRQEJx2S3eq/vUtzbmC3A08/bVa4XjcxIOjDevN5C/c9PjNdJ44hh37KD8azrnXAWnSQrqwy+I+G692+B29la1Ib6VnvpajCwwjuXY29gUfnTj9qRLkL9GUx8dEA4kkeQsADlHhWxuMoqR4Z1cqvhszIxyFQuZgRY3yG9yNDpVRq98gYnJg8Uw3R0I/iUj77V7WNTkfRS7Hi1dQ+tPuKcXweJAH0qUOSbhEABA2zMBoD+dV3D8wBbq0ETg7hwb6fzq78Zi6UaJq0rgFze5JbWw8hrsKovFOEyZ3YRtlAzMcpAFtzrWeMnfWNdkbuRx3EKslbpkxynOHxKlFK5QWy+suncX2rTMFM5NsmUedZ96KLHFuDuYmt8GW9a0YRWDk1utGjir9DkRIGu9dM4prjcRlH4V44XgZJiQg07sdAPf3vWeU29I001PdjsyXrw6jzp6eUZP8AMX5H868Nyqw3N/cPzNW/Ffop+bH7G8YjpcMnlS0PLgG+b5/lTpeAr9n8aksNEXnkZB1pGWJalDwNfsj768/2GvkfmafCx88kVKQN6A5OwY+4H8TU7FwgDZQPhThOHVJYGQrkIr64V27Ae/U/IfnSycHvuSfu/CrCmCApYRAVcsCRVXIp+Cvx8EX7I+VecVwMEeqPlVkAoIqfxIq+WjPJuGlCwKlgf+660vhEe6qMwW4Fjqbexu1W/FcODG9qTh4blYHyNUvB3NM8ntoc8PhyRqvl+dOa4K7WpLSMLewoooroCiiigG+NwgkjZDsRb3HsfnWY47BtclfDIlxbzsdQa1W1UzmbBZJ8w9WQX/iGjfyNZOVP69Rs4larpZG8Hxuca7+R7Gsu9J/GRNiyim6wjJ72vd/vsP4auvGuKfRYpJhvqFHmx0X5HX4Vjs8hJJJuTrfuTuTUONG31E+Vk7dKEjWkcqIZMBljGZi0aZVFvEpZiD57gk+2s2Na7yCEiwCNvcszm+1yb+21havRWT4+5jw4XmrW9a7jmDClsWpkeMBUJ1N7HYaaXPlVe5vlkDS2QEMpurKRluuUsu+uxt3qw8HnWRmucjsboVAsBYgAqQRa2nxppxBupMwNr5Tfa2mv4is8ZXKUp9j0uRinK3bXf2UDlrjBwuIjlFyFPiA7qdGHyNb0MYrIHU3VlDKexBFwa+fOJ4TpTFRtuPce3w2rQfR7x7PGcLIdvFGfZu6fzHxqjkxtdSM3GydFdFFvjJdsxGnb86vXCMF04lHc6n3nX+nwqt8DwPUlGnhTU+Wh0Hz/AAq0cR4gkEUkshskaM7e5Rc28zpTix26mS5d7alDiis+4XztiOmsTLnxLTkeKNlCo8TYlQI2KM2W0kI1F+gza2sX45uxJDloYo8gwylWcsRJimVBmdTlEaFgxIuSPKthhLlXaz7E824hZpWvERhoJzKmZhHKYZY7mI7q5Vsut7Nca1I4bmKdsRJAvTDdWY5pSxURxJhiEVRY5vrwTrYZWOtwABb6LVXeZOYJoZI4oIw7vHLJ4tiIjGMnrLYkyDxa5QL2NROM5/kjeZDCgaGPOfHe5fohYrjTNG0t5TeyrkI9fwgXiiqnBzHijJHE8KISZmLG92jhWBrpErEqx6rLZm3W+oNq8JzBO0WFmPRy4iRCqRswIR4JZEWRzcMLqASABv5UBcKL1RRztiSERIUbEZJXkSxUKY+kej4nGpEqnqAstirWIapLmDiM6zYXpFIy0c7OkxPT8EcbWcodxc+LUDU60BaKL1TsJzq8yIVRVaSdYlDk3UPw4YwMwFiSGbKbdhemXCOaZmK2YF5xglTqtdIzLhHndmy2LX6ZFhbMxG1AX2iqXylzHOxhjnKlZFkyyeJjJIskxZFa9kyqgsrDVdQdCKUx3OE6y4jJAGigZ0ckgMCmH63ULZtrlRly3KnMD2oC4V29U2HmzEGVYCsIlkaMq136So8EkxVhcFnHSYAAi976WIpvwHnGT6PCHCu9uHIWZzmc4sIHY+ZBLW87e+gL1ReqJPzxOmEixBSEtJC2JMSh9IEWPNeRmADXcC9jqygKdTSuM53lizM0cRQtiUj8TAhsPiFgDSsdAhvmNh4QvfsBdqL1UeJ8x4qKQQpFHNKImlbICquBJkWNc7+A+bEsFJXTWrUuova3s8vZQClV7nay4fqHQRsCT5A+E3+Yqw1D834Pq4HEINzExHvUZh94qFyqlpkppy9o+e+c+Oddwqn6tL29pO5/lVUYU8xJ1pm9dhKVpEbp09s82q+8vF/oAyHMhNmHdWVyRp3FiPnVBvWhcp8VjMcUEYuQnjX9tnNyfO/s20rTiibfTX2QeW8X7QKwYkj1Ta23n91e1xfjN7m489bm1NsHg1efGROozRKHRtbkFgNdd7Gqjj5XWQrnf/UfK9YqxJZHPo9T56WKcn0yU5ry50I0axuPIXFvxamvCpirAqSCNQRuDUYpubnUnz1PxqTwAqzp1OjBd9VdXg+jORCWwMTvq8gLMe58RA+4Cp2aBWUqyhgdwwBBsbjQ+2mvBMGIsPDGP1I0X5KL/fT6upaWjjbb2yMaPD4gyo6RyFGWOQSRqdVVZVBzDxACUEdgWPe9LYnDwpFIWROnk8YyAgoqnRlt4gFBFvKqtjOU2fFTO8UYjecyNMG+taD6GkDwFQuazFToTa2u9qX5a4ZM+DmaYlpp0ZFLhlJjjjMMDMrC6FwDKRa4Mx07V04TWH4XhXSJlhhyKFaK8SDIG8SlAR4NTfS2ppxiuFQSaSRRP4s9njVvFYDPYj1rWF6ozci4hY40bLOqNma7RZ5WeFI7uJYWjPSKMq+EeBxaxU5ibkmWNnY53CR3jkEkZlATCCIROej1XuytorhWzk2B0IF44lh4JFUTRpIucBQ8YkAcmwIFjl9/bvSjYGEg3SO12Juq7uCHJ03YMb+d9apPBeVJSsUghigAOCYIG1JhzmaYgKMsjLIEtuQniPYM8fyjJh8PGQsIyw4NZAVd4pJoXk6jTRpGTIpVxqbagG4ygEC+RYbDQKuVYYlzZUyqiANIwXKtgNWbKLDcgUjw7D4VjJ0oogRKRJaJVJlUasdPEfGRm/aNQK8CM3CsLGIcxiOHbpYgKCwikUsputlzIGtcDRgDbWkMfyRK/UePpxTSS4huoD4xHLhGiRCwW5Ak6ZI2GW41oCzT8Iwiw2aCDpR5pAvSQopAJZlXLYNvqNaVlw+HxMaPJHHKlgy9RFYDMAQbMPCdqhOB8ttFh8QuTpvMpATPEYwelkDKsMUaLe+vhuQoJ8hD4nkKVVQRJH01GHLxIYwJHjhnikbLLE0Za7xEFl8WTsQpoC7tw6HqdQxx9W3rlF6lgLDxWvYAkfGkZsBhWbpNHAxaMDIyISY4mWwykeorOthsCw86qS8ozpNhiqqUh6IDGROoqBZBLEz9INJYyEAAqmUWsDu94Tyh9HfAMIIWMOGMMrDKGWRhBeZWK3f+6kF7g+P2mgLLDwmBHDJFErhcissaBgu+VSBcL7Nq7LwuBnMjRRGTKVLlFL5SCCpYi+WxIttrVS4nwWSbiEpWFdDgmE7GzRCOR5JBF4bsWUZSAQPHrpSOH5PxDCJJUiyRLDGbyFhKseNinZsuXQGNDoe5sdNSBcp+GQSAh4onBy3DIrA5b5LgjW1zbyvpSX9n4bqR/UxZwn1ZESnKkZUgK4WyAFlIFx7Ko+O5LeCEFIYiCQrpH/iZuKwTRKwC2KrDmUkiygkbU5k5HmZXypDHnTEqI1bwxLLLhXSMMF9X6qZjbQNKQL3vQFyxPC8O6oJIoWRLhAyIVXSxCAiy6C2nlSeOfDxdNGRbyMyIqxZiS4LS6AGykXLE6edULm7lsxlssaNE8kxSJI2YhXhwt+gixlIsQZIpSrEgDOTrdstx45wE4ibDygIDEJvEwBdC8WVGTQ6hrHcbUA9HA8LlVehBkjJZV6UeVG3JUWsp9oqRFqoGB5IkJiEkMCRo2HEkYbMsxhTECSZhl8RYyxizakKcx2FX1UAFvw2oD3XiWMMCDsQQfjpXuuUB8m8bwnTmkT7Lsv8ApYiot6uXpPwPS4liBawL5x/Gob8SaprCiIsTIqycgYvJjo9dHBX42uPwqumnfB5cmIibMFyyKbm9hr3tVkPppMjS2mjSZYMvE2/97CSD3smv4CqDx6O0x9o/AkflWm8Vw5+kYaZRfKzKe2ksbKNf3ivzrPebIbSg+/8Akf51zkz08j/KNeB9XC16ZDx1O8tKrYiIPopkQG+1iw3qDhUkEgEgbmxsPf5Va+RTD9Mh65OQODoL+K/guPLNa9QozLyfSYrtFFCQUUUUAUw41xQYeLPYE5lUKWC5izWABsST7ACTT+mnEeFxzqFkBIVgylXZGVhezK6EMp1I0OxIoCv4fntXCMsL5CMOXYsgMf0mVoYxlvdiJFINu2ovtTnjnN64aXpdN5GCLI+T1gjuyLkXeR/A5yjsvmQKeYblXDRpkWOy/V6Z3P8AcytNFqWv4XZiPltpS+J4JFJKspDCRQBmSSRCyhswV8jAOoNzla41PmbgQGM54b65YsOzSQTQxSh3VVDTTrGihr+K6MJAdgGW9jcD1jefkjeRTDIwizhytjZ0h6zDL9gernJtmO1tak35QwpBHStmBDEO4Y3l6+YuGzFhL4w17gk2IuaUfliAlyVf6xSrjrS5JAY+kWdM+VnKWGcjNoNdBQEYvOJLGIYd+vm8KdRLFDF1eoZNhYEC2viI3GtMeFekIFIeojMTFAZnQaI80Mctwg3QCRSxHq5u9jaw4nljDyNmZCHupzJJIjgqhjFnRgQMhKkA6je9GF5Xw8bKY0ZMqKmVZJAjKiZE6kebLIQlluwJsB5CwDHgHHpMRiJA0Zij+j4eWNWKlyJXxAzNl2OWNPD2tTP/AMQVCB5IJFEikw+JD1CJkgKmx8BzSxnXsSexFTvCuXocMSYVYEqieKSR7JGXMaIHYhEXO1lWwF6juGcjYeOLI4aVipUuzyXA6vVHSGc9GzhW8GXVFPYWASw/OZkKrHh3LlZWIZlVAsLRqWV29dW6qlSB53takcLz2vSSR436QWASzeEBJJoI5lHSDFiLSx3IJsXA1sSLBBwWJCpAYsqPGGeSR2yOyu4LOxJuyrqdraWponKGFDIRF6ioAud+n9XH04y0ZbK7KnhDMCbW10FAN+A8dlnnlEkZiQQQSIpKlvrWxFyxXY2jXw62sdTUVxPniQwAwwsjyrC0BdkIaKWeKHqWv4WHVjOVv8xb7MBZOE8vQ4YkxKwJVF8Ukj2SPN00XOxyqudrAWGtIw8o4Vb2j0OSwLyEKI5BLGsYLfVoHAbKthptQHjiXFZIZcJEqCTrOyOxYKVCxFywXY7E29ntFRA58ZV1w7uwY57NGuUHGy4RFF28ZDoNdARrptVmx3Co5jGXBvG+dCrsjK1ipsUINipII2IOtN/0Yw/i+rHi38Ta2nbEjv8A5rs3xttpQEJN6QFUAdCQyDqmRFILKIpmhYIR/eMzIxUC1wOx0NrU3Fx3/wC7WqOflmAsGCsrBnbNHLKjHqP1JAxRgWUv4sp0v2qUtQHaKKKAxH06cLy4mKYbSR5T+8h/+rD5Vk7ivoz0ycPEnDi1gTG6tfuAfCbfMV87yRGuI4xuTSmGw7SMEQXdjYdtfedvfXnpnyr1EGU3Gh86mRNomxaxxBmAdRGoIBvmsoDZT28QNj7BVU5rGHTxPA9/a4ZbnUXtb5mmfAeND6H02JLKzLbtY+Jde+pNM+P8RM8a3FrBbkaarofwrTyMm1LnQ40z02m3/HpkfLxtmQxqqpGT6qqO22vnUnydxVMNi4ppFzqjXK2BNrEXAPcbj3VX0FtqVR7VmpuvJye3g+reFcVjxMSTRNmRxcHv5EEdiDpanlYl6Jua3hmTCk3ilY2FtVcjQg+RsL1tgqCZYdoooroCiiigCiiigCiiigCiiigCiiigCiiigCiiigCiiigCiiigCiiigKN6YOMCHh7Ja5mYJ7gPGx+Q++vnqRa2X07k5cKO31p+NkF6xdxpReSNCYWvYHtryDrRUiJP8pxK7So32A4/hYA/c33VK4iOFAFIIDZjffKGPhuPLY/GoDgDlGdv1chU/wARBt8hXv8AtthIzaEHQg9x7+1KfUlPryy7E/iTyfb7Jf8ARHieBMZuNV7EbW7a+VNVqXhxaFSDqvl3U1HYzCFTobqdjXO6emLlUuuf9eh3gsYYyHUlXHqkHVT2Irc+A+lfByxoJXMUmUBs48N9ic409vxr57Ex7n7q9L4vdXNFSZ9bxShgCpBBFwRqCDsQa9187cJ9KONw0ccUbIY4wAFZQdL7Ft61Lk30ow41xE69Ka2xN0Y98rfyNCWy70UUUOhRRRQBRRRQBRRRQBRRRQBRRRQBRRRQBRRRQBRRRQBRRRQGV+nVPq8Mf2pB9ymsVlrafTsPq8Me2aQf7V1rFpK4vJGhG9F9a6wrhqZEloyFjVR5Zm9pbb7qj2FiffXuSXf90Cki1NHarfYUiax+6nbT3HsPbyNMAaUDaUOJtHkgk60oGtXhm8q5Q4e1NL4SWxuDlPmN/hTa9LRL3NDppXLXpcnhCrOOtHtcm0tv3u/xrVuC80QYlFaN7ZhfK3hb3WO/wr525f4Q+KlCLt+seyr3NavFw0RoFXZRYfCs2bN0PSNmDA8i2zSA1dqhYPjMsOmbMvk2vyO4q0cL48kumzfZP8j3rsZpo5kwVBK0VwNXauKAooooAooooAooooAooooAooooAooooAoorlAZJ6eMR/6ZLdpGv8VFY0xrXfTyh6mGPbI/zzLf+VZA4oiNATXL15tXQKkRPd64K4BXpRQHVFeq6EruWgPF67avVq4Fod0dWl4kLMANSTYDzpC9XHkHgBd+uw8K6Lfu3c/D+dV5L6FssxY3daL1yxwpcLAFA8ZF3Pm3v8htUsZKYiUivYnryqe3s9qUktIcOl6akZTpSyz16ZhUdk9E3wLmG/hkOo2Y/wDy/OrIHvWbyw9xSuE45NF6rXUdm1H9PhWvHyNdqMOXi7e5NFoqp4fntLgOjL7Qbj5b1YMHxJJRdGDD2HX4jcVrnJNeDHWKp8oeUVwGu1MrCiiigCiiigCiiigCiiigCiiigMq9O8I6WGe/izOtvMFVJPwIHzrE5Frb/TphCYcO/ZXdT/EoI/4msUkoiNCFqLV29dAqRHQBacQR3NJIn/7UjwohZUY7KwYjzsbm/wAK42F5Ni5b9D2H+jA4jM0siA6GwjuLiw7kX71nHO3I0uAls3jjb1JLaH2Edm9lfR8EgZVYbEAj3EXFNONcHjxULwyrdGHxB7Mp7EVEsPlWKAsQACSdgN9ewFXXBejGZow0hyMdltcgfteVa1yv6OsLgvEq9SX/ADH3H7q7LVifBKe1O40j5+X0Y4nMLAMt9SDqB52O9XrCQrCixgZVUWAI/G9aKcAO1N5eGA+2s+XG7NOLKo+ikMb03kBG1XGbl5D+qB7tPwpnJyyOxYfEH8azvBRqXIkrKy0qk1Ss3LB7N81/I0ym4LIvYMPZv8jVbxUvotnLL+xq2Ipt1tacrACbHQ+RpdcIoqrRfvYxGHDUpDCyG6sQfO+v3U6MQ7UoiVPbOPX2OsHx2dNzmHk2v371O4PmhG0cFD7dV+fb41AqBQUFXTlqTNkwRRd0lBFwbj2bUoKo2HxTxG6Ej2fqn3ip7h/MStYOMjef6p+PatUZpryYsnHqe67k3RXhZL16vV5nO0UUUAUUUUAUUUUBTfS1hw/DJL/qujD35sv4E187zivpnn/BGXh86KLkqLfBlN/cN6yfh/o6hYXleRj+yQq/DS9U3lmH3LIw1k8GcAUZa1hvRjhCP8Ufx/0qNxXoui/UmcfvKCPmLGoLlQWPiZEZ8hraPRv6PsJNg455oy7sW3YhQAxAso93eqBiPR1iEN0yyD9k2Pya341unIuD6XD8OhBBEYJB3BJLG/xNWzc34ZS8dR5RNQwhFCqAFUAADYACwApSiirCIUUUUAUUUUByi1dooBMwikJcEDTuiuNI7tkLiuDht1B/H50wbllf2h8fzq0VxkBqt4pZYs1Lwyj43g7Jql2Hl3+HnTKKTX21e5sHeorG8FVtxr5jQ/1qi8Po04+R/wCiBWlFavc3B5F9Uhh7dD+VIJgZfsH5j86ocUjSskv7Pdq5krwzldGBU+0fz2pF+KxqSGdLjcXFxcXuRuBbX4VHTO9SRIQYyVbIrGxIHu17HcfOp2GRxsxI8m1v8dx86rGD45CuKigZvrJlZo/sm19z2JAfL55GqexfGsPCwSSVEbLnyk+LJe2a29r6XrRDpIxZulvsTuHmDKCNj/0g0R4pSSoOo3Hf+oqCTicQjM6zII7ZjIHBitexJN7ey9OpOMohXrFFzMEQ5rXc3yot9SxsbAeVaZv2ZnJLK4Oxr1eq9Nx6OOUXbKZCEAewLtY2CebWBPwqdV7i9TT2caFKKKK6cEMbDnjdftKR8xaq3h+XSO1Wo0Cq7xqvJZjy1HgrzcFPlSTcBPlVnoqv8eC38mysrwEjtVhw0OVFUdgB8hSlAqcY1HgqvLV+TtFFFWlYUUUUAUUUUAUUUUAUUUUAUUUUAV5KCvVcNAJnDCvD4QUuKK4d2R82AFvZWaz+jmVsdJMVCwiUOMrHO63LsFAN82w1t7Nq1h9qbTf9++oOUQuFk11fXczWTlOSXBvIh6eJuuIhjsC0Lw3+jRZyb6RgIRtd386dYDik0mOGJfC4mJTgukbxk/WdZZGVcpJIHiF9PV91Wri36v8AF+ApEeovuqm3pF8oqGE4LNiZMSjwGHDzYhp3SZAUcdGOKNQI3F2Zs8za6Mig7mvE3C5sRhocDiY5s0MrKcQFtGyRwzpBiFfNcPdoTY9xV3f1fl+FJRbV1UGikycNxchwmKxMLtNDiFVkiAY9NI5RLMq3A+tfJYdgqeZrRIMTIVXtoNCuo02Ou9Ipt/3206bejo5o/9k="/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UEhQVFRQWFRgYGBgVFRcZFBYXFxQVFRQVFBQYHCYeFxkjGRUUHy8gJScpLCwsFR4xNTAqNScrLCkBCQoKDgwOGg8PGikiHxwpLCwqKSwpKSwsKS0sLCkpKSwsLCwsLCwsLCkpLCwpLCwpLCkpKiwsKSkpKSkpKSkpLP/AABEIAMkA+wMBIgACEQEDEQH/xAAcAAABBQEBAQAAAAAAAAAAAAAAAwQFBgcBAgj/xABEEAACAQIEBAIGBgcIAAcAAAABAgMAEQQSITEFBhNBIlEHMmFxgZEUI1KhsdEWQmJygsHhFTNDU5KisvAXJDRjwtLx/8QAGQEBAAMBAQAAAAAAAAAAAAAAAAIDBAEF/8QAJxEAAwACAQQCAgIDAQAAAAAAAAECAxEEEiExURNBFCJhwXGRsVL/2gAMAwEAAhEDEQA/ANxooooAoorhoCH4xzGkEixkjMylrewW/Omw5qUjS1U70gYU/wBoocqKGiJzKWzuRoAwOgtbsO9RuDxWXe9vOsmTJU7a+mbcOGa8mhHmj90mloeZAw8qorYuPcHX30vw2W8iAmwZwt+wud/lVK5Ft6L648JGj4KcuuY7Hb3U5rxGgAsNq916C8HmPyFFFFdOBRRRQBRRRQBRRRQBRRXKA7RXK7QBRRXKA7RXKL0B2iiigCiiigCiiigOZqL1XeZ8Ox1RmU+akj8KgcLxrGQ7ydVR2dR/yFjVFZ5l6ZfOF0to0C9Q/G+ccJhNMRPHG32Sbt/pFzVQ4lzbjHBC5EB+wDm+Dk6fKsP49hv/ADUgcuoLkktdmsdddfFvUoyq3pEbxOFujWOYPSPgsbPCmHWRnGYdQrlUC1yMp1O1713hafWEHvr+dZhw/B9AJiEfN47aqynIRY6HcE31HlWiwY9DICjA6gi25VhYH3ZioqHIxtRT/wAf2aOJf7qf4f8ATJrE4ZQdAPgKguY+LnDosq/qMDbzvdbfeakMVi9ixsMran3d6ovMXGRiCVTWNSAASBmbtc9hp99ZMGB3qv5NOfL0fr96Nm5J9JGFx8agOsU+xidrNcbFCfXBGulW+9fIcfDnMypkyMzAC99ydDfv8K2bgHEuIRxLGcSXtoCyKzAbWztqR763XkmPJ504qvwajicUqLmYgD2m1Rf6UQ3/ALxP9QqpTcLknIOIkaS21zoPcosPupVOW18/nVD5Po0Ljdu7LinGUbZlPuYfnTj6ctqpH6Or7KRxHCQotc28rm3yrn5D9Hfxl7LjLzFEpsXQH94XpbD8Yjf1WU+4g1QI8OBpYW91exw8HcVz8l+iX4s+y/Yvi0cYuzAe/wDkNzUW3OEd9A59yfnUBHgQNh+fzpSJ1B1++uPk0/AXGleSbPNyfZk/0f1rn6Xr2jf5L+dMxMtthXGUeVc+ezv48Ds84gf4T/7fzrx+my/5b/7fzpm2HFIPh171357O/jwSf6aDtE/zX86Rn5zYa5FA8mbX7hUaI187U1x8C5SQc1c+ajq48L6Jf9O2ewii8R+02l/cK5FxecMHd7m9igACj2H3+dQHCcMtyxurdrbfHzqTW51YA2+TDyYVx5Kf2TjDCXgvWGxAdAy7EX/ofbStRnLoPRF98zf8j27VJ1vl7Wzy6Wm0FFFFSIhRRRQEJx2S3eq/vUtzbmC3A08/bVa4XjcxIOjDevN5C/c9PjNdJ44hh37KD8azrnXAWnSQrqwy+I+G692+B29la1Ib6VnvpajCwwjuXY29gUfnTj9qRLkL9GUx8dEA4kkeQsADlHhWxuMoqR4Z1cqvhszIxyFQuZgRY3yG9yNDpVRq98gYnJg8Uw3R0I/iUj77V7WNTkfRS7Hi1dQ+tPuKcXweJAH0qUOSbhEABA2zMBoD+dV3D8wBbq0ETg7hwb6fzq78Zi6UaJq0rgFze5JbWw8hrsKovFOEyZ3YRtlAzMcpAFtzrWeMnfWNdkbuRx3EKslbpkxynOHxKlFK5QWy+suncX2rTMFM5NsmUedZ96KLHFuDuYmt8GW9a0YRWDk1utGjir9DkRIGu9dM4prjcRlH4V44XgZJiQg07sdAPf3vWeU29I001PdjsyXrw6jzp6eUZP8AMX5H868Nyqw3N/cPzNW/Ffop+bH7G8YjpcMnlS0PLgG+b5/lTpeAr9n8aksNEXnkZB1pGWJalDwNfsj768/2GvkfmafCx88kVKQN6A5OwY+4H8TU7FwgDZQPhThOHVJYGQrkIr64V27Ae/U/IfnSycHvuSfu/CrCmCApYRAVcsCRVXIp+Cvx8EX7I+VecVwMEeqPlVkAoIqfxIq+WjPJuGlCwKlgf+660vhEe6qMwW4Fjqbexu1W/FcODG9qTh4blYHyNUvB3NM8ntoc8PhyRqvl+dOa4K7WpLSMLewoooroCiiigG+NwgkjZDsRb3HsfnWY47BtclfDIlxbzsdQa1W1UzmbBZJ8w9WQX/iGjfyNZOVP69Rs4larpZG8Hxuca7+R7Gsu9J/GRNiyim6wjJ72vd/vsP4auvGuKfRYpJhvqFHmx0X5HX4Vjs8hJJJuTrfuTuTUONG31E+Vk7dKEjWkcqIZMBljGZi0aZVFvEpZiD57gk+2s2Na7yCEiwCNvcszm+1yb+21havRWT4+5jw4XmrW9a7jmDClsWpkeMBUJ1N7HYaaXPlVe5vlkDS2QEMpurKRluuUsu+uxt3qw8HnWRmucjsboVAsBYgAqQRa2nxppxBupMwNr5Tfa2mv4is8ZXKUp9j0uRinK3bXf2UDlrjBwuIjlFyFPiA7qdGHyNb0MYrIHU3VlDKexBFwa+fOJ4TpTFRtuPce3w2rQfR7x7PGcLIdvFGfZu6fzHxqjkxtdSM3GydFdFFvjJdsxGnb86vXCMF04lHc6n3nX+nwqt8DwPUlGnhTU+Wh0Hz/AAq0cR4gkEUkshskaM7e5Rc28zpTix26mS5d7alDiis+4XztiOmsTLnxLTkeKNlCo8TYlQI2KM2W0kI1F+gza2sX45uxJDloYo8gwylWcsRJimVBmdTlEaFgxIuSPKthhLlXaz7E824hZpWvERhoJzKmZhHKYZY7mI7q5Vsut7Nca1I4bmKdsRJAvTDdWY5pSxURxJhiEVRY5vrwTrYZWOtwABb6LVXeZOYJoZI4oIw7vHLJ4tiIjGMnrLYkyDxa5QL2NROM5/kjeZDCgaGPOfHe5fohYrjTNG0t5TeyrkI9fwgXiiqnBzHijJHE8KISZmLG92jhWBrpErEqx6rLZm3W+oNq8JzBO0WFmPRy4iRCqRswIR4JZEWRzcMLqASABv5UBcKL1RRztiSERIUbEZJXkSxUKY+kej4nGpEqnqAstirWIapLmDiM6zYXpFIy0c7OkxPT8EcbWcodxc+LUDU60BaKL1TsJzq8yIVRVaSdYlDk3UPw4YwMwFiSGbKbdhemXCOaZmK2YF5xglTqtdIzLhHndmy2LX6ZFhbMxG1AX2iqXylzHOxhjnKlZFkyyeJjJIskxZFa9kyqgsrDVdQdCKUx3OE6y4jJAGigZ0ckgMCmH63ULZtrlRly3KnMD2oC4V29U2HmzEGVYCsIlkaMq136So8EkxVhcFnHSYAAi976WIpvwHnGT6PCHCu9uHIWZzmc4sIHY+ZBLW87e+gL1ReqJPzxOmEixBSEtJC2JMSh9IEWPNeRmADXcC9jqygKdTSuM53lizM0cRQtiUj8TAhsPiFgDSsdAhvmNh4QvfsBdqL1UeJ8x4qKQQpFHNKImlbICquBJkWNc7+A+bEsFJXTWrUuova3s8vZQClV7nay4fqHQRsCT5A+E3+Yqw1D834Pq4HEINzExHvUZh94qFyqlpkppy9o+e+c+Oddwqn6tL29pO5/lVUYU8xJ1pm9dhKVpEbp09s82q+8vF/oAyHMhNmHdWVyRp3FiPnVBvWhcp8VjMcUEYuQnjX9tnNyfO/s20rTiibfTX2QeW8X7QKwYkj1Ta23n91e1xfjN7m489bm1NsHg1efGROozRKHRtbkFgNdd7Gqjj5XWQrnf/UfK9YqxJZHPo9T56WKcn0yU5ry50I0axuPIXFvxamvCpirAqSCNQRuDUYpubnUnz1PxqTwAqzp1OjBd9VdXg+jORCWwMTvq8gLMe58RA+4Cp2aBWUqyhgdwwBBsbjQ+2mvBMGIsPDGP1I0X5KL/fT6upaWjjbb2yMaPD4gyo6RyFGWOQSRqdVVZVBzDxACUEdgWPe9LYnDwpFIWROnk8YyAgoqnRlt4gFBFvKqtjOU2fFTO8UYjecyNMG+taD6GkDwFQuazFToTa2u9qX5a4ZM+DmaYlpp0ZFLhlJjjjMMDMrC6FwDKRa4Mx07V04TWH4XhXSJlhhyKFaK8SDIG8SlAR4NTfS2ppxiuFQSaSRRP4s9njVvFYDPYj1rWF6ozci4hY40bLOqNma7RZ5WeFI7uJYWjPSKMq+EeBxaxU5ibkmWNnY53CR3jkEkZlATCCIROej1XuytorhWzk2B0IF44lh4JFUTRpIucBQ8YkAcmwIFjl9/bvSjYGEg3SO12Juq7uCHJ03YMb+d9apPBeVJSsUghigAOCYIG1JhzmaYgKMsjLIEtuQniPYM8fyjJh8PGQsIyw4NZAVd4pJoXk6jTRpGTIpVxqbagG4ygEC+RYbDQKuVYYlzZUyqiANIwXKtgNWbKLDcgUjw7D4VjJ0oogRKRJaJVJlUasdPEfGRm/aNQK8CM3CsLGIcxiOHbpYgKCwikUsputlzIGtcDRgDbWkMfyRK/UePpxTSS4huoD4xHLhGiRCwW5Ak6ZI2GW41oCzT8Iwiw2aCDpR5pAvSQopAJZlXLYNvqNaVlw+HxMaPJHHKlgy9RFYDMAQbMPCdqhOB8ttFh8QuTpvMpATPEYwelkDKsMUaLe+vhuQoJ8hD4nkKVVQRJH01GHLxIYwJHjhnikbLLE0Za7xEFl8WTsQpoC7tw6HqdQxx9W3rlF6lgLDxWvYAkfGkZsBhWbpNHAxaMDIyISY4mWwykeorOthsCw86qS8ozpNhiqqUh6IDGROoqBZBLEz9INJYyEAAqmUWsDu94Tyh9HfAMIIWMOGMMrDKGWRhBeZWK3f+6kF7g+P2mgLLDwmBHDJFErhcissaBgu+VSBcL7Nq7LwuBnMjRRGTKVLlFL5SCCpYi+WxIttrVS4nwWSbiEpWFdDgmE7GzRCOR5JBF4bsWUZSAQPHrpSOH5PxDCJJUiyRLDGbyFhKseNinZsuXQGNDoe5sdNSBcp+GQSAh4onBy3DIrA5b5LgjW1zbyvpSX9n4bqR/UxZwn1ZESnKkZUgK4WyAFlIFx7Ko+O5LeCEFIYiCQrpH/iZuKwTRKwC2KrDmUkiygkbU5k5HmZXypDHnTEqI1bwxLLLhXSMMF9X6qZjbQNKQL3vQFyxPC8O6oJIoWRLhAyIVXSxCAiy6C2nlSeOfDxdNGRbyMyIqxZiS4LS6AGykXLE6edULm7lsxlssaNE8kxSJI2YhXhwt+gixlIsQZIpSrEgDOTrdstx45wE4ibDygIDEJvEwBdC8WVGTQ6hrHcbUA9HA8LlVehBkjJZV6UeVG3JUWsp9oqRFqoGB5IkJiEkMCRo2HEkYbMsxhTECSZhl8RYyxizakKcx2FX1UAFvw2oD3XiWMMCDsQQfjpXuuUB8m8bwnTmkT7Lsv8ApYiot6uXpPwPS4liBawL5x/Gob8SaprCiIsTIqycgYvJjo9dHBX42uPwqumnfB5cmIibMFyyKbm9hr3tVkPppMjS2mjSZYMvE2/97CSD3smv4CqDx6O0x9o/AkflWm8Vw5+kYaZRfKzKe2ksbKNf3ivzrPebIbSg+/8Akf51zkz08j/KNeB9XC16ZDx1O8tKrYiIPopkQG+1iw3qDhUkEgEgbmxsPf5Va+RTD9Mh65OQODoL+K/guPLNa9QozLyfSYrtFFCQUUUUAUw41xQYeLPYE5lUKWC5izWABsST7ACTT+mnEeFxzqFkBIVgylXZGVhezK6EMp1I0OxIoCv4fntXCMsL5CMOXYsgMf0mVoYxlvdiJFINu2ovtTnjnN64aXpdN5GCLI+T1gjuyLkXeR/A5yjsvmQKeYblXDRpkWOy/V6Z3P8AcytNFqWv4XZiPltpS+J4JFJKspDCRQBmSSRCyhswV8jAOoNzla41PmbgQGM54b65YsOzSQTQxSh3VVDTTrGihr+K6MJAdgGW9jcD1jefkjeRTDIwizhytjZ0h6zDL9gernJtmO1tak35QwpBHStmBDEO4Y3l6+YuGzFhL4w17gk2IuaUfliAlyVf6xSrjrS5JAY+kWdM+VnKWGcjNoNdBQEYvOJLGIYd+vm8KdRLFDF1eoZNhYEC2viI3GtMeFekIFIeojMTFAZnQaI80Mctwg3QCRSxHq5u9jaw4nljDyNmZCHupzJJIjgqhjFnRgQMhKkA6je9GF5Xw8bKY0ZMqKmVZJAjKiZE6kebLIQlluwJsB5CwDHgHHpMRiJA0Zij+j4eWNWKlyJXxAzNl2OWNPD2tTP/AMQVCB5IJFEikw+JD1CJkgKmx8BzSxnXsSexFTvCuXocMSYVYEqieKSR7JGXMaIHYhEXO1lWwF6juGcjYeOLI4aVipUuzyXA6vVHSGc9GzhW8GXVFPYWASw/OZkKrHh3LlZWIZlVAsLRqWV29dW6qlSB53takcLz2vSSR436QWASzeEBJJoI5lHSDFiLSx3IJsXA1sSLBBwWJCpAYsqPGGeSR2yOyu4LOxJuyrqdraWponKGFDIRF6ioAud+n9XH04y0ZbK7KnhDMCbW10FAN+A8dlnnlEkZiQQQSIpKlvrWxFyxXY2jXw62sdTUVxPniQwAwwsjyrC0BdkIaKWeKHqWv4WHVjOVv8xb7MBZOE8vQ4YkxKwJVF8Ukj2SPN00XOxyqudrAWGtIw8o4Vb2j0OSwLyEKI5BLGsYLfVoHAbKthptQHjiXFZIZcJEqCTrOyOxYKVCxFywXY7E29ntFRA58ZV1w7uwY57NGuUHGy4RFF28ZDoNdARrptVmx3Co5jGXBvG+dCrsjK1ipsUINipII2IOtN/0Yw/i+rHi38Ta2nbEjv8A5rs3xttpQEJN6QFUAdCQyDqmRFILKIpmhYIR/eMzIxUC1wOx0NrU3Fx3/wC7WqOflmAsGCsrBnbNHLKjHqP1JAxRgWUv4sp0v2qUtQHaKKKAxH06cLy4mKYbSR5T+8h/+rD5Vk7ivoz0ycPEnDi1gTG6tfuAfCbfMV87yRGuI4xuTSmGw7SMEQXdjYdtfedvfXnpnyr1EGU3Gh86mRNomxaxxBmAdRGoIBvmsoDZT28QNj7BVU5rGHTxPA9/a4ZbnUXtb5mmfAeND6H02JLKzLbtY+Jde+pNM+P8RM8a3FrBbkaarofwrTyMm1LnQ40z02m3/HpkfLxtmQxqqpGT6qqO22vnUnydxVMNi4ppFzqjXK2BNrEXAPcbj3VX0FtqVR7VmpuvJye3g+reFcVjxMSTRNmRxcHv5EEdiDpanlYl6Jua3hmTCk3ilY2FtVcjQg+RsL1tgqCZYdoooroCiiigCiiigCiiigCiiigCiiigCiiigCiiigCiiigCiiigCiiigKN6YOMCHh7Ja5mYJ7gPGx+Q++vnqRa2X07k5cKO31p+NkF6xdxpReSNCYWvYHtryDrRUiJP8pxK7So32A4/hYA/c33VK4iOFAFIIDZjffKGPhuPLY/GoDgDlGdv1chU/wARBt8hXv8AtthIzaEHQg9x7+1KfUlPryy7E/iTyfb7Jf8ARHieBMZuNV7EbW7a+VNVqXhxaFSDqvl3U1HYzCFTobqdjXO6emLlUuuf9eh3gsYYyHUlXHqkHVT2Irc+A+lfByxoJXMUmUBs48N9ic409vxr57Ex7n7q9L4vdXNFSZ9bxShgCpBBFwRqCDsQa9187cJ9KONw0ccUbIY4wAFZQdL7Ft61Lk30ow41xE69Ka2xN0Y98rfyNCWy70UUUOhRRRQBRRRQBRRRQBRRRQBRRRQBRRRQBRRRQBRRRQBRRRQGV+nVPq8Mf2pB9ymsVlrafTsPq8Me2aQf7V1rFpK4vJGhG9F9a6wrhqZEloyFjVR5Zm9pbb7qj2FiffXuSXf90Cki1NHarfYUiax+6nbT3HsPbyNMAaUDaUOJtHkgk60oGtXhm8q5Q4e1NL4SWxuDlPmN/hTa9LRL3NDppXLXpcnhCrOOtHtcm0tv3u/xrVuC80QYlFaN7ZhfK3hb3WO/wr525f4Q+KlCLt+seyr3NavFw0RoFXZRYfCs2bN0PSNmDA8i2zSA1dqhYPjMsOmbMvk2vyO4q0cL48kumzfZP8j3rsZpo5kwVBK0VwNXauKAooooAooooAooooAooooAooooAooooAoorlAZJ6eMR/6ZLdpGv8VFY0xrXfTyh6mGPbI/zzLf+VZA4oiNATXL15tXQKkRPd64K4BXpRQHVFeq6EruWgPF67avVq4Fod0dWl4kLMANSTYDzpC9XHkHgBd+uw8K6Lfu3c/D+dV5L6FssxY3daL1yxwpcLAFA8ZF3Pm3v8htUsZKYiUivYnryqe3s9qUktIcOl6akZTpSyz16ZhUdk9E3wLmG/hkOo2Y/wDy/OrIHvWbyw9xSuE45NF6rXUdm1H9PhWvHyNdqMOXi7e5NFoqp4fntLgOjL7Qbj5b1YMHxJJRdGDD2HX4jcVrnJNeDHWKp8oeUVwGu1MrCiiigCiiigCiiigCiiigCiiigMq9O8I6WGe/izOtvMFVJPwIHzrE5Frb/TphCYcO/ZXdT/EoI/4msUkoiNCFqLV29dAqRHQBacQR3NJIn/7UjwohZUY7KwYjzsbm/wAK42F5Ni5b9D2H+jA4jM0siA6GwjuLiw7kX71nHO3I0uAls3jjb1JLaH2Edm9lfR8EgZVYbEAj3EXFNONcHjxULwyrdGHxB7Mp7EVEsPlWKAsQACSdgN9ewFXXBejGZow0hyMdltcgfteVa1yv6OsLgvEq9SX/ADH3H7q7LVifBKe1O40j5+X0Y4nMLAMt9SDqB52O9XrCQrCixgZVUWAI/G9aKcAO1N5eGA+2s+XG7NOLKo+ikMb03kBG1XGbl5D+qB7tPwpnJyyOxYfEH8azvBRqXIkrKy0qk1Ss3LB7N81/I0ym4LIvYMPZv8jVbxUvotnLL+xq2Ipt1tacrACbHQ+RpdcIoqrRfvYxGHDUpDCyG6sQfO+v3U6MQ7UoiVPbOPX2OsHx2dNzmHk2v371O4PmhG0cFD7dV+fb41AqBQUFXTlqTNkwRRd0lBFwbj2bUoKo2HxTxG6Ej2fqn3ip7h/MStYOMjef6p+PatUZpryYsnHqe67k3RXhZL16vV5nO0UUUAUUUUAUUUUBTfS1hw/DJL/qujD35sv4E187zivpnn/BGXh86KLkqLfBlN/cN6yfh/o6hYXleRj+yQq/DS9U3lmH3LIw1k8GcAUZa1hvRjhCP8Ufx/0qNxXoui/UmcfvKCPmLGoLlQWPiZEZ8hraPRv6PsJNg455oy7sW3YhQAxAso93eqBiPR1iEN0yyD9k2Pya341unIuD6XD8OhBBEYJB3BJLG/xNWzc34ZS8dR5RNQwhFCqAFUAADYACwApSiirCIUUUUAUUUUByi1dooBMwikJcEDTuiuNI7tkLiuDht1B/H50wbllf2h8fzq0VxkBqt4pZYs1Lwyj43g7Jql2Hl3+HnTKKTX21e5sHeorG8FVtxr5jQ/1qi8Po04+R/wCiBWlFavc3B5F9Uhh7dD+VIJgZfsH5j86ocUjSskv7Pdq5krwzldGBU+0fz2pF+KxqSGdLjcXFxcXuRuBbX4VHTO9SRIQYyVbIrGxIHu17HcfOp2GRxsxI8m1v8dx86rGD45CuKigZvrJlZo/sm19z2JAfL55GqexfGsPCwSSVEbLnyk+LJe2a29r6XrRDpIxZulvsTuHmDKCNj/0g0R4pSSoOo3Hf+oqCTicQjM6zII7ZjIHBitexJN7ey9OpOMohXrFFzMEQ5rXc3yot9SxsbAeVaZv2ZnJLK4Oxr1eq9Nx6OOUXbKZCEAewLtY2CebWBPwqdV7i9TT2caFKKKK6cEMbDnjdftKR8xaq3h+XSO1Wo0Cq7xqvJZjy1HgrzcFPlSTcBPlVnoqv8eC38mysrwEjtVhw0OVFUdgB8hSlAqcY1HgqvLV+TtFFFWlYUUUUAUUUUAUUUUAUUUUAUUUUAV5KCvVcNAJnDCvD4QUuKK4d2R82AFvZWaz+jmVsdJMVCwiUOMrHO63LsFAN82w1t7Nq1h9qbTf9++oOUQuFk11fXczWTlOSXBvIh6eJuuIhjsC0Lw3+jRZyb6RgIRtd386dYDik0mOGJfC4mJTgukbxk/WdZZGVcpJIHiF9PV91Wri36v8AF+ApEeovuqm3pF8oqGE4LNiZMSjwGHDzYhp3SZAUcdGOKNQI3F2Zs8za6Mig7mvE3C5sRhocDiY5s0MrKcQFtGyRwzpBiFfNcPdoTY9xV3f1fl+FJRbV1UGikycNxchwmKxMLtNDiFVkiAY9NI5RLMq3A+tfJYdgqeZrRIMTIVXtoNCuo02Ou9Ipt/3206bejo5o/9k="/>
          <p:cNvSpPr>
            <a:spLocks noChangeAspect="1" noChangeArrowheads="1"/>
          </p:cNvSpPr>
          <p:nvPr/>
        </p:nvSpPr>
        <p:spPr bwMode="auto">
          <a:xfrm>
            <a:off x="307975" y="-7620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umm.edu/graphics/images/en/19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90524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walk21.com/images/people/homepa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3051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362200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Focus on walking 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684829"/>
            <a:ext cx="353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Focus on aerobic exercise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0757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type of physical do you do most?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 fontScale="77500" lnSpcReduction="20000"/>
          </a:bodyPr>
          <a:lstStyle/>
          <a:p>
            <a:r>
              <a:rPr lang="en-CA" sz="4400" b="1" dirty="0" smtClean="0"/>
              <a:t>Walking</a:t>
            </a:r>
          </a:p>
          <a:p>
            <a:pPr marL="118872" indent="0">
              <a:buNone/>
            </a:pPr>
            <a:r>
              <a:rPr lang="en-CA" sz="4400" b="1" dirty="0"/>
              <a:t>43.2 % of men and 48.4 % of women age 55 and older </a:t>
            </a:r>
            <a:r>
              <a:rPr lang="en-CA" sz="4400" b="1" dirty="0" smtClean="0"/>
              <a:t>report </a:t>
            </a:r>
            <a:r>
              <a:rPr lang="en-CA" sz="4800" b="1" dirty="0"/>
              <a:t>walking</a:t>
            </a:r>
            <a:r>
              <a:rPr lang="en-CA" sz="4400" b="1" dirty="0"/>
              <a:t> as their major form of leisure activity </a:t>
            </a:r>
            <a:r>
              <a:rPr lang="en-CA" sz="4400" dirty="0"/>
              <a:t>(Simpson et al.,2003).</a:t>
            </a:r>
          </a:p>
          <a:p>
            <a:pPr marL="118872" indent="0">
              <a:buNone/>
            </a:pPr>
            <a:endParaRPr lang="en-CA" sz="4400" b="1" dirty="0" smtClean="0"/>
          </a:p>
          <a:p>
            <a:pPr marL="118872" indent="0">
              <a:buNone/>
            </a:pPr>
            <a:endParaRPr lang="en-CA" sz="4400" b="1" dirty="0"/>
          </a:p>
          <a:p>
            <a:r>
              <a:rPr lang="en-CA" sz="4400" b="1" dirty="0" smtClean="0"/>
              <a:t>Other</a:t>
            </a:r>
          </a:p>
          <a:p>
            <a:pPr marL="118872" indent="0">
              <a:buNone/>
            </a:pPr>
            <a:r>
              <a:rPr lang="en-US" sz="4400" b="1" dirty="0" smtClean="0"/>
              <a:t>5.8</a:t>
            </a:r>
            <a:r>
              <a:rPr lang="en-US" sz="4400" b="1" dirty="0"/>
              <a:t>% of adults </a:t>
            </a:r>
            <a:r>
              <a:rPr lang="en-US" sz="4400" b="1" dirty="0" smtClean="0"/>
              <a:t>report </a:t>
            </a:r>
            <a:r>
              <a:rPr lang="en-US" sz="4400" b="1" dirty="0"/>
              <a:t>swimming, 11% report cycling, and 8.6 % </a:t>
            </a:r>
            <a:r>
              <a:rPr lang="en-US" sz="4400" b="1" dirty="0" smtClean="0"/>
              <a:t>report weight training </a:t>
            </a:r>
            <a:r>
              <a:rPr lang="en-US" sz="4400" dirty="0" smtClean="0"/>
              <a:t>(</a:t>
            </a:r>
            <a:r>
              <a:rPr lang="en-CA" sz="4400" dirty="0" smtClean="0"/>
              <a:t>Ham</a:t>
            </a:r>
            <a:r>
              <a:rPr lang="en-CA" sz="4400" dirty="0"/>
              <a:t>, </a:t>
            </a:r>
            <a:r>
              <a:rPr lang="en-CA" sz="4400" dirty="0" smtClean="0"/>
              <a:t>et al.,2009).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81817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walking enough?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267200" cy="4623816"/>
          </a:xfrm>
        </p:spPr>
        <p:txBody>
          <a:bodyPr>
            <a:normAutofit/>
          </a:bodyPr>
          <a:lstStyle/>
          <a:p>
            <a:r>
              <a:rPr lang="en-CA" sz="3200" b="1" dirty="0"/>
              <a:t>LESS THAN </a:t>
            </a:r>
            <a:r>
              <a:rPr lang="en-CA" sz="3200" b="1" u="sng" dirty="0"/>
              <a:t>7% </a:t>
            </a:r>
            <a:r>
              <a:rPr lang="en-CA" sz="3200" b="1" dirty="0"/>
              <a:t>of those who walk as their primary mode of exercise reach the guidelines in terms of duration and </a:t>
            </a:r>
            <a:r>
              <a:rPr lang="en-CA" sz="3600" b="1" dirty="0"/>
              <a:t>intensity</a:t>
            </a:r>
            <a:r>
              <a:rPr lang="en-CA" sz="3200" b="1" dirty="0">
                <a:solidFill>
                  <a:srgbClr val="00FFFF"/>
                </a:solidFill>
              </a:rPr>
              <a:t> </a:t>
            </a:r>
            <a:r>
              <a:rPr lang="en-CA" sz="2400" dirty="0"/>
              <a:t>(Rafferty et al.,2002).</a:t>
            </a:r>
          </a:p>
          <a:p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191000" cy="4623816"/>
          </a:xfrm>
        </p:spPr>
        <p:txBody>
          <a:bodyPr/>
          <a:lstStyle/>
          <a:p>
            <a:r>
              <a:rPr lang="en-CA" b="1" dirty="0" smtClean="0"/>
              <a:t>ONLY 1 person out of 38 was not able to reach moderate intensity by walking </a:t>
            </a:r>
            <a:r>
              <a:rPr lang="en-CA" sz="2400" dirty="0" smtClean="0"/>
              <a:t>(Garcia et al., unpublished data).</a:t>
            </a:r>
            <a:endParaRPr lang="en-CA" sz="2400" dirty="0"/>
          </a:p>
        </p:txBody>
      </p:sp>
      <p:pic>
        <p:nvPicPr>
          <p:cNvPr id="1026" name="Picture 2" descr="http://www.walk21.com/images/people/homep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3051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6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Long walk or fast walk 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7912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Walking speed has a greater impact on reducing mortality risk than the total duration of walking!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Women who walked </a:t>
            </a:r>
            <a:r>
              <a:rPr lang="en-US" b="1" dirty="0" smtClean="0"/>
              <a:t>30 to 60 minutes per day at high speed</a:t>
            </a:r>
            <a:r>
              <a:rPr lang="en-US" dirty="0" smtClean="0"/>
              <a:t> decreased their mortality risk by </a:t>
            </a:r>
            <a:r>
              <a:rPr lang="en-US" dirty="0" smtClean="0">
                <a:solidFill>
                  <a:srgbClr val="FF0000"/>
                </a:solidFill>
              </a:rPr>
              <a:t>44% compared with 12% </a:t>
            </a:r>
            <a:r>
              <a:rPr lang="en-US" dirty="0" smtClean="0"/>
              <a:t>for women who walked more than </a:t>
            </a:r>
            <a:r>
              <a:rPr lang="en-US" b="1" dirty="0" smtClean="0"/>
              <a:t>2 hours per day at low speed.</a:t>
            </a:r>
            <a:r>
              <a:rPr lang="en-US" dirty="0" smtClean="0"/>
              <a:t> </a:t>
            </a:r>
          </a:p>
          <a:p>
            <a:pPr algn="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Schnohr</a:t>
            </a:r>
            <a:r>
              <a:rPr lang="en-US" dirty="0" smtClean="0"/>
              <a:t> et al. (2007)</a:t>
            </a:r>
            <a:endParaRPr lang="en-CA" dirty="0"/>
          </a:p>
        </p:txBody>
      </p:sp>
      <p:pic>
        <p:nvPicPr>
          <p:cNvPr id="59394" name="Picture 2" descr="http://www.chichester-march.org.uk/assets/images/walking-silhouette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667000"/>
            <a:ext cx="1489774" cy="203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90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Direct and </a:t>
            </a:r>
            <a:r>
              <a:rPr lang="en-CA" dirty="0"/>
              <a:t>s</a:t>
            </a:r>
            <a:r>
              <a:rPr lang="en-CA" dirty="0" smtClean="0"/>
              <a:t>ubjective </a:t>
            </a:r>
            <a:r>
              <a:rPr lang="en-CA" dirty="0"/>
              <a:t>m</a:t>
            </a:r>
            <a:r>
              <a:rPr lang="en-CA" dirty="0" smtClean="0"/>
              <a:t>easures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Direct measures  (e.g., pedometer, accelerometer)</a:t>
            </a:r>
            <a:endParaRPr lang="en-CA" sz="2800" dirty="0"/>
          </a:p>
          <a:p>
            <a:r>
              <a:rPr lang="en-CA" sz="2800" dirty="0" smtClean="0"/>
              <a:t>Subjective measure (i.e.,  questionnaire)</a:t>
            </a:r>
          </a:p>
        </p:txBody>
      </p:sp>
      <p:pic>
        <p:nvPicPr>
          <p:cNvPr id="23554" name="Picture 2" descr="http://i.istockimg.com/file_thumbview_approve/11095304/2/stock-photo-11095304-weight-scale-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1"/>
            <a:ext cx="3567043" cy="25908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67200" y="3072348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If you do 60 minutes you self-report from </a:t>
            </a:r>
            <a:r>
              <a:rPr lang="en-CA" sz="3200" b="1" dirty="0" smtClean="0">
                <a:solidFill>
                  <a:srgbClr val="FF0000"/>
                </a:solidFill>
              </a:rPr>
              <a:t>17 minutes to 118 minutes.</a:t>
            </a:r>
            <a:r>
              <a:rPr lang="en-CA" sz="2400" dirty="0" smtClean="0"/>
              <a:t/>
            </a:r>
            <a:br>
              <a:rPr lang="en-CA" sz="2400" dirty="0" smtClean="0"/>
            </a:br>
            <a:endParaRPr lang="en-CA" sz="2400" dirty="0" smtClean="0"/>
          </a:p>
          <a:p>
            <a:pPr algn="r"/>
            <a:r>
              <a:rPr lang="en-CA" sz="2400" dirty="0" smtClean="0"/>
              <a:t>Prince et al., 2008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2410</TotalTime>
  <Words>1202</Words>
  <Application>Microsoft Macintosh PowerPoint</Application>
  <PresentationFormat>On-screen Show (4:3)</PresentationFormat>
  <Paragraphs>238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 Bold</vt:lpstr>
      <vt:lpstr>Wingdings 3</vt:lpstr>
      <vt:lpstr>Corbel</vt:lpstr>
      <vt:lpstr>Perpetua</vt:lpstr>
      <vt:lpstr>Wingdings 2</vt:lpstr>
      <vt:lpstr>Calibri</vt:lpstr>
      <vt:lpstr>Module</vt:lpstr>
      <vt:lpstr>How much and how intense exercise needs to be to REALLY reach health benefits?    </vt:lpstr>
      <vt:lpstr>PowerPoint Presentation</vt:lpstr>
      <vt:lpstr>PowerPoint Presentation</vt:lpstr>
      <vt:lpstr>Canadian Physical Activity Guidelines: Aerobic component</vt:lpstr>
      <vt:lpstr>What types of activities count?</vt:lpstr>
      <vt:lpstr>What type of physical do you do most?</vt:lpstr>
      <vt:lpstr>Is walking enough?</vt:lpstr>
      <vt:lpstr>Long walk or fast walk ?</vt:lpstr>
      <vt:lpstr>Direct and subjective measures</vt:lpstr>
      <vt:lpstr>Summer study  </vt:lpstr>
      <vt:lpstr>Summer study-2  </vt:lpstr>
      <vt:lpstr>CONSEQUENCES</vt:lpstr>
      <vt:lpstr>Something is better than nothing...</vt:lpstr>
      <vt:lpstr>How many Canadians are reaching the CPAG?</vt:lpstr>
      <vt:lpstr>How to reach the CPAG?</vt:lpstr>
      <vt:lpstr>Three ways to measure  moderate intensity ?</vt:lpstr>
      <vt:lpstr>What is maximum HR ?</vt:lpstr>
      <vt:lpstr>Another method to identify moderate intensity</vt:lpstr>
      <vt:lpstr>What method do you prefer ?</vt:lpstr>
      <vt:lpstr>Perceived intensity in older adults?          Bouchard and Jones, submitted to Journal of Aging Research</vt:lpstr>
      <vt:lpstr>Objectives</vt:lpstr>
      <vt:lpstr>Inclusion criteria</vt:lpstr>
      <vt:lpstr>PowerPoint Presentation</vt:lpstr>
      <vt:lpstr>Results: Baseline characteristics</vt:lpstr>
      <vt:lpstr>Results: Moderate intensity</vt:lpstr>
      <vt:lpstr>PA level pre-post</vt:lpstr>
      <vt:lpstr>PA level pre-post-2</vt:lpstr>
      <vt:lpstr>Treadmill test</vt:lpstr>
      <vt:lpstr>What about fit people?</vt:lpstr>
      <vt:lpstr>Next steps</vt:lpstr>
      <vt:lpstr>How to get started with the pedometer?</vt:lpstr>
      <vt:lpstr>PowerPoint Presentation</vt:lpstr>
      <vt:lpstr>Other research interests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Your Age-Friendly Exercise Compass for Healthy Active Living” – find out how hard you need to exercise to maintain good health and quality of lif</dc:title>
  <dc:creator>danielle</dc:creator>
  <cp:lastModifiedBy>David Goertzen</cp:lastModifiedBy>
  <cp:revision>109</cp:revision>
  <cp:lastPrinted>2012-12-03T19:58:27Z</cp:lastPrinted>
  <dcterms:created xsi:type="dcterms:W3CDTF">2012-04-25T16:45:12Z</dcterms:created>
  <dcterms:modified xsi:type="dcterms:W3CDTF">2013-01-03T02:14:20Z</dcterms:modified>
</cp:coreProperties>
</file>